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7"/>
  </p:notesMasterIdLst>
  <p:sldIdLst>
    <p:sldId id="278" r:id="rId3"/>
    <p:sldId id="319" r:id="rId4"/>
    <p:sldId id="302" r:id="rId5"/>
    <p:sldId id="285" r:id="rId6"/>
    <p:sldId id="286" r:id="rId7"/>
    <p:sldId id="329" r:id="rId8"/>
    <p:sldId id="309" r:id="rId9"/>
    <p:sldId id="308" r:id="rId10"/>
    <p:sldId id="303" r:id="rId11"/>
    <p:sldId id="289" r:id="rId12"/>
    <p:sldId id="290" r:id="rId13"/>
    <p:sldId id="291" r:id="rId14"/>
    <p:sldId id="312" r:id="rId15"/>
    <p:sldId id="313" r:id="rId16"/>
    <p:sldId id="314" r:id="rId17"/>
    <p:sldId id="315" r:id="rId18"/>
    <p:sldId id="316" r:id="rId19"/>
    <p:sldId id="318" r:id="rId20"/>
    <p:sldId id="320" r:id="rId21"/>
    <p:sldId id="321" r:id="rId22"/>
    <p:sldId id="322" r:id="rId23"/>
    <p:sldId id="328" r:id="rId24"/>
    <p:sldId id="330"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61600" autoAdjust="0"/>
  </p:normalViewPr>
  <p:slideViewPr>
    <p:cSldViewPr>
      <p:cViewPr varScale="1">
        <p:scale>
          <a:sx n="55" d="100"/>
          <a:sy n="55" d="100"/>
        </p:scale>
        <p:origin x="-190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1AFB3F-133A-46A7-AFF2-EBBC092E417C}" type="datetimeFigureOut">
              <a:rPr lang="en-GB" smtClean="0"/>
              <a:t>14/04/2016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674871-786F-4068-AC12-4D0531A5C409}" type="slidenum">
              <a:rPr lang="en-GB" smtClean="0"/>
              <a:t>‹#›</a:t>
            </a:fld>
            <a:endParaRPr lang="en-GB"/>
          </a:p>
        </p:txBody>
      </p:sp>
    </p:spTree>
    <p:extLst>
      <p:ext uri="{BB962C8B-B14F-4D97-AF65-F5344CB8AC3E}">
        <p14:creationId xmlns:p14="http://schemas.microsoft.com/office/powerpoint/2010/main" val="3764263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3E6B7311-CB82-41DC-99BE-6380CBD1D91A}" type="slidenum">
              <a:rPr lang="en-GB" smtClean="0"/>
              <a:t>11</a:t>
            </a:fld>
            <a:endParaRPr lang="en-GB"/>
          </a:p>
        </p:txBody>
      </p:sp>
    </p:spTree>
    <p:extLst>
      <p:ext uri="{BB962C8B-B14F-4D97-AF65-F5344CB8AC3E}">
        <p14:creationId xmlns:p14="http://schemas.microsoft.com/office/powerpoint/2010/main" val="1338919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err="1" smtClean="0"/>
              <a:t>SeaDataNet</a:t>
            </a:r>
            <a:r>
              <a:rPr lang="en-GB" baseline="0" dirty="0" smtClean="0"/>
              <a:t> records exposed in Ocean Data Portal </a:t>
            </a:r>
          </a:p>
          <a:p>
            <a:endParaRPr lang="en-GB" baseline="0" dirty="0" smtClean="0"/>
          </a:p>
          <a:p>
            <a:r>
              <a:rPr lang="en-GB" baseline="0" dirty="0" smtClean="0"/>
              <a:t>UNESCO’s  International Oceanographic Data and Information Exchange (IODE) programme for the "Intergovernmental Oceanographic Commission" (IOC)</a:t>
            </a:r>
            <a:endParaRPr lang="en-GB" dirty="0"/>
          </a:p>
        </p:txBody>
      </p:sp>
      <p:sp>
        <p:nvSpPr>
          <p:cNvPr id="4" name="Slide Number Placeholder 3"/>
          <p:cNvSpPr>
            <a:spLocks noGrp="1"/>
          </p:cNvSpPr>
          <p:nvPr>
            <p:ph type="sldNum" sz="quarter" idx="10"/>
          </p:nvPr>
        </p:nvSpPr>
        <p:spPr/>
        <p:txBody>
          <a:bodyPr/>
          <a:lstStyle/>
          <a:p>
            <a:fld id="{3E6B7311-CB82-41DC-99BE-6380CBD1D91A}" type="slidenum">
              <a:rPr lang="en-GB" smtClean="0"/>
              <a:t>12</a:t>
            </a:fld>
            <a:endParaRPr lang="en-GB"/>
          </a:p>
        </p:txBody>
      </p:sp>
    </p:spTree>
    <p:extLst>
      <p:ext uri="{BB962C8B-B14F-4D97-AF65-F5344CB8AC3E}">
        <p14:creationId xmlns:p14="http://schemas.microsoft.com/office/powerpoint/2010/main" val="2060025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6B7311-CB82-41DC-99BE-6380CBD1D91A}" type="slidenum">
              <a:rPr lang="en-GB" smtClean="0"/>
              <a:t>13</a:t>
            </a:fld>
            <a:endParaRPr lang="en-GB"/>
          </a:p>
        </p:txBody>
      </p:sp>
    </p:spTree>
    <p:extLst>
      <p:ext uri="{BB962C8B-B14F-4D97-AF65-F5344CB8AC3E}">
        <p14:creationId xmlns:p14="http://schemas.microsoft.com/office/powerpoint/2010/main" val="664548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3E6B7311-CB82-41DC-99BE-6380CBD1D91A}" type="slidenum">
              <a:rPr lang="en-GB" smtClean="0"/>
              <a:t>14</a:t>
            </a:fld>
            <a:endParaRPr lang="en-GB"/>
          </a:p>
        </p:txBody>
      </p:sp>
    </p:spTree>
    <p:extLst>
      <p:ext uri="{BB962C8B-B14F-4D97-AF65-F5344CB8AC3E}">
        <p14:creationId xmlns:p14="http://schemas.microsoft.com/office/powerpoint/2010/main" val="1676488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6B7311-CB82-41DC-99BE-6380CBD1D91A}" type="slidenum">
              <a:rPr lang="en-GB" smtClean="0"/>
              <a:t>15</a:t>
            </a:fld>
            <a:endParaRPr lang="en-GB"/>
          </a:p>
        </p:txBody>
      </p:sp>
    </p:spTree>
    <p:extLst>
      <p:ext uri="{BB962C8B-B14F-4D97-AF65-F5344CB8AC3E}">
        <p14:creationId xmlns:p14="http://schemas.microsoft.com/office/powerpoint/2010/main" val="1676488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3E6B7311-CB82-41DC-99BE-6380CBD1D91A}" type="slidenum">
              <a:rPr lang="en-GB" smtClean="0"/>
              <a:t>16</a:t>
            </a:fld>
            <a:endParaRPr lang="en-GB"/>
          </a:p>
        </p:txBody>
      </p:sp>
    </p:spTree>
    <p:extLst>
      <p:ext uri="{BB962C8B-B14F-4D97-AF65-F5344CB8AC3E}">
        <p14:creationId xmlns:p14="http://schemas.microsoft.com/office/powerpoint/2010/main" val="3339461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SWE for SOS: Not</a:t>
            </a:r>
            <a:r>
              <a:rPr lang="en-GB" baseline="0" dirty="0" smtClean="0"/>
              <a:t> sufficiently mature to move towards a common SWE standard</a:t>
            </a:r>
            <a:endParaRPr lang="en-GB" dirty="0"/>
          </a:p>
        </p:txBody>
      </p:sp>
      <p:sp>
        <p:nvSpPr>
          <p:cNvPr id="4" name="Slide Number Placeholder 3"/>
          <p:cNvSpPr>
            <a:spLocks noGrp="1"/>
          </p:cNvSpPr>
          <p:nvPr>
            <p:ph type="sldNum" sz="quarter" idx="10"/>
          </p:nvPr>
        </p:nvSpPr>
        <p:spPr/>
        <p:txBody>
          <a:bodyPr/>
          <a:lstStyle/>
          <a:p>
            <a:fld id="{D0311270-B2A3-4206-9EA7-99A7BD25E225}" type="slidenum">
              <a:rPr lang="en-GB" smtClean="0"/>
              <a:t>17</a:t>
            </a:fld>
            <a:endParaRPr lang="en-GB"/>
          </a:p>
        </p:txBody>
      </p:sp>
    </p:spTree>
    <p:extLst>
      <p:ext uri="{BB962C8B-B14F-4D97-AF65-F5344CB8AC3E}">
        <p14:creationId xmlns:p14="http://schemas.microsoft.com/office/powerpoint/2010/main" val="2879971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4" name="Slide Number Placeholder 3"/>
          <p:cNvSpPr>
            <a:spLocks noGrp="1"/>
          </p:cNvSpPr>
          <p:nvPr>
            <p:ph type="sldNum" sz="quarter" idx="5"/>
          </p:nvPr>
        </p:nvSpPr>
        <p:spPr/>
        <p:txBody>
          <a:bodyPr/>
          <a:lstStyle/>
          <a:p>
            <a:pPr>
              <a:defRPr/>
            </a:pPr>
            <a:fld id="{10495CFF-5A79-4DD8-9829-8C0A88FBA339}" type="slidenum">
              <a:rPr lang="en-GB" smtClean="0"/>
              <a:pPr>
                <a:defRPr/>
              </a:pPr>
              <a:t>18</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Shift from traditional single discipline science to a more multidisciplinary, ecosystem based approach to marine research. </a:t>
            </a:r>
          </a:p>
          <a:p>
            <a:endParaRPr lang="en-GB" dirty="0" smtClean="0"/>
          </a:p>
          <a:p>
            <a:endParaRPr lang="en-GB" dirty="0" smtClean="0"/>
          </a:p>
          <a:p>
            <a:r>
              <a:rPr lang="en-GB" dirty="0" smtClean="0"/>
              <a:t>The importance of the diverse range of data in all aspects of marine research, assessment and planning is emphasized in Europe by a number of directives and communication from the European Commission including: </a:t>
            </a:r>
          </a:p>
          <a:p>
            <a:r>
              <a:rPr lang="en-GB" dirty="0" smtClean="0"/>
              <a:t>the Marine Strategy Framework Directive 2008 (MSFD), </a:t>
            </a:r>
          </a:p>
          <a:p>
            <a:r>
              <a:rPr lang="en-GB" dirty="0" smtClean="0"/>
              <a:t>EU Marine Knowledge 2020 </a:t>
            </a:r>
          </a:p>
          <a:p>
            <a:r>
              <a:rPr lang="en-GB" dirty="0" smtClean="0"/>
              <a:t>EU/US/Canada</a:t>
            </a:r>
            <a:r>
              <a:rPr lang="en-GB" baseline="0" dirty="0" smtClean="0"/>
              <a:t> agreement on Atlantic ocean research:</a:t>
            </a:r>
            <a:r>
              <a:rPr lang="en-GB" dirty="0" smtClean="0"/>
              <a:t> Galway agreement</a:t>
            </a:r>
          </a:p>
          <a:p>
            <a:endParaRPr lang="en-GB" dirty="0" smtClean="0"/>
          </a:p>
          <a:p>
            <a:endParaRPr lang="en-GB" dirty="0" smtClean="0"/>
          </a:p>
          <a:p>
            <a:endParaRPr lang="en-GB" dirty="0" smtClean="0"/>
          </a:p>
          <a:p>
            <a:r>
              <a:rPr lang="en-GB" dirty="0" smtClean="0"/>
              <a:t>Marine monitoring is essential for assessing the health of a particular ecosystem and for assessing the impacts of specific factors and activities on it. Data is fundamental to carrying out these marine ecosystem assessments and making forecasts of potential future changes to support sustainable use of the marine environment and the ecosystem services it delivers</a:t>
            </a:r>
          </a:p>
          <a:p>
            <a:endParaRPr lang="en-GB" dirty="0" smtClean="0"/>
          </a:p>
          <a:p>
            <a:r>
              <a:rPr lang="en-GB" dirty="0" smtClean="0"/>
              <a:t>An approach that requires large volumes of interoperable data to be readily available to the user from a range of disciplines, organisations and sources.</a:t>
            </a:r>
          </a:p>
          <a:p>
            <a:endParaRPr lang="en-GB" dirty="0"/>
          </a:p>
        </p:txBody>
      </p:sp>
      <p:sp>
        <p:nvSpPr>
          <p:cNvPr id="4" name="Slide Number Placeholder 3"/>
          <p:cNvSpPr>
            <a:spLocks noGrp="1"/>
          </p:cNvSpPr>
          <p:nvPr>
            <p:ph type="sldNum" sz="quarter" idx="10"/>
          </p:nvPr>
        </p:nvSpPr>
        <p:spPr/>
        <p:txBody>
          <a:bodyPr/>
          <a:lstStyle/>
          <a:p>
            <a:fld id="{E4674871-786F-4068-AC12-4D0531A5C409}" type="slidenum">
              <a:rPr lang="en-GB" smtClean="0"/>
              <a:t>2</a:t>
            </a:fld>
            <a:endParaRPr lang="en-GB"/>
          </a:p>
        </p:txBody>
      </p:sp>
    </p:spTree>
    <p:extLst>
      <p:ext uri="{BB962C8B-B14F-4D97-AF65-F5344CB8AC3E}">
        <p14:creationId xmlns:p14="http://schemas.microsoft.com/office/powerpoint/2010/main" val="1800597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60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1"/>
                </a:solidFill>
                <a:latin typeface="Arial" charset="0"/>
              </a:defRPr>
            </a:lvl1pPr>
            <a:lvl2pPr marL="742950" indent="-285750">
              <a:defRPr sz="2000">
                <a:solidFill>
                  <a:schemeClr val="accent1"/>
                </a:solidFill>
                <a:latin typeface="Arial" charset="0"/>
              </a:defRPr>
            </a:lvl2pPr>
            <a:lvl3pPr marL="1143000" indent="-228600">
              <a:defRPr sz="2000">
                <a:solidFill>
                  <a:schemeClr val="accent1"/>
                </a:solidFill>
                <a:latin typeface="Arial" charset="0"/>
              </a:defRPr>
            </a:lvl3pPr>
            <a:lvl4pPr marL="1600200" indent="-228600">
              <a:defRPr sz="2000">
                <a:solidFill>
                  <a:schemeClr val="accent1"/>
                </a:solidFill>
                <a:latin typeface="Arial" charset="0"/>
              </a:defRPr>
            </a:lvl4pPr>
            <a:lvl5pPr marL="2057400" indent="-228600">
              <a:defRPr sz="2000">
                <a:solidFill>
                  <a:schemeClr val="accent1"/>
                </a:solidFill>
                <a:latin typeface="Arial" charset="0"/>
              </a:defRPr>
            </a:lvl5pPr>
            <a:lvl6pPr marL="2514600" indent="-228600" algn="ctr" eaLnBrk="0" fontAlgn="base" hangingPunct="0">
              <a:spcBef>
                <a:spcPct val="0"/>
              </a:spcBef>
              <a:spcAft>
                <a:spcPct val="0"/>
              </a:spcAft>
              <a:defRPr sz="2000">
                <a:solidFill>
                  <a:schemeClr val="accent1"/>
                </a:solidFill>
                <a:latin typeface="Arial" charset="0"/>
              </a:defRPr>
            </a:lvl6pPr>
            <a:lvl7pPr marL="2971800" indent="-228600" algn="ctr" eaLnBrk="0" fontAlgn="base" hangingPunct="0">
              <a:spcBef>
                <a:spcPct val="0"/>
              </a:spcBef>
              <a:spcAft>
                <a:spcPct val="0"/>
              </a:spcAft>
              <a:defRPr sz="2000">
                <a:solidFill>
                  <a:schemeClr val="accent1"/>
                </a:solidFill>
                <a:latin typeface="Arial" charset="0"/>
              </a:defRPr>
            </a:lvl7pPr>
            <a:lvl8pPr marL="3429000" indent="-228600" algn="ctr" eaLnBrk="0" fontAlgn="base" hangingPunct="0">
              <a:spcBef>
                <a:spcPct val="0"/>
              </a:spcBef>
              <a:spcAft>
                <a:spcPct val="0"/>
              </a:spcAft>
              <a:defRPr sz="2000">
                <a:solidFill>
                  <a:schemeClr val="accent1"/>
                </a:solidFill>
                <a:latin typeface="Arial" charset="0"/>
              </a:defRPr>
            </a:lvl8pPr>
            <a:lvl9pPr marL="3886200" indent="-228600" algn="ctr" eaLnBrk="0" fontAlgn="base" hangingPunct="0">
              <a:spcBef>
                <a:spcPct val="0"/>
              </a:spcBef>
              <a:spcAft>
                <a:spcPct val="0"/>
              </a:spcAft>
              <a:defRPr sz="2000">
                <a:solidFill>
                  <a:schemeClr val="accent1"/>
                </a:solidFill>
                <a:latin typeface="Arial" charset="0"/>
              </a:defRPr>
            </a:lvl9pPr>
          </a:lstStyle>
          <a:p>
            <a:pPr>
              <a:defRPr/>
            </a:pPr>
            <a:fld id="{B421EF39-128D-4190-B7C7-9ADAE94BC998}" type="slidenum">
              <a:rPr lang="en-GB" altLang="en-US"/>
              <a:pPr>
                <a:defRPr/>
              </a:pPr>
              <a:t>21</a:t>
            </a:fld>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471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accent1"/>
                </a:solidFill>
                <a:latin typeface="Arial" charset="0"/>
              </a:defRPr>
            </a:lvl1pPr>
            <a:lvl2pPr marL="742950" indent="-285750">
              <a:defRPr sz="2000">
                <a:solidFill>
                  <a:schemeClr val="accent1"/>
                </a:solidFill>
                <a:latin typeface="Arial" charset="0"/>
              </a:defRPr>
            </a:lvl2pPr>
            <a:lvl3pPr marL="1143000" indent="-228600">
              <a:defRPr sz="2000">
                <a:solidFill>
                  <a:schemeClr val="accent1"/>
                </a:solidFill>
                <a:latin typeface="Arial" charset="0"/>
              </a:defRPr>
            </a:lvl3pPr>
            <a:lvl4pPr marL="1600200" indent="-228600">
              <a:defRPr sz="2000">
                <a:solidFill>
                  <a:schemeClr val="accent1"/>
                </a:solidFill>
                <a:latin typeface="Arial" charset="0"/>
              </a:defRPr>
            </a:lvl4pPr>
            <a:lvl5pPr marL="2057400" indent="-228600">
              <a:defRPr sz="2000">
                <a:solidFill>
                  <a:schemeClr val="accent1"/>
                </a:solidFill>
                <a:latin typeface="Arial" charset="0"/>
              </a:defRPr>
            </a:lvl5pPr>
            <a:lvl6pPr marL="2514600" indent="-228600" algn="ctr" eaLnBrk="0" fontAlgn="base" hangingPunct="0">
              <a:spcBef>
                <a:spcPct val="0"/>
              </a:spcBef>
              <a:spcAft>
                <a:spcPct val="0"/>
              </a:spcAft>
              <a:defRPr sz="2000">
                <a:solidFill>
                  <a:schemeClr val="accent1"/>
                </a:solidFill>
                <a:latin typeface="Arial" charset="0"/>
              </a:defRPr>
            </a:lvl6pPr>
            <a:lvl7pPr marL="2971800" indent="-228600" algn="ctr" eaLnBrk="0" fontAlgn="base" hangingPunct="0">
              <a:spcBef>
                <a:spcPct val="0"/>
              </a:spcBef>
              <a:spcAft>
                <a:spcPct val="0"/>
              </a:spcAft>
              <a:defRPr sz="2000">
                <a:solidFill>
                  <a:schemeClr val="accent1"/>
                </a:solidFill>
                <a:latin typeface="Arial" charset="0"/>
              </a:defRPr>
            </a:lvl7pPr>
            <a:lvl8pPr marL="3429000" indent="-228600" algn="ctr" eaLnBrk="0" fontAlgn="base" hangingPunct="0">
              <a:spcBef>
                <a:spcPct val="0"/>
              </a:spcBef>
              <a:spcAft>
                <a:spcPct val="0"/>
              </a:spcAft>
              <a:defRPr sz="2000">
                <a:solidFill>
                  <a:schemeClr val="accent1"/>
                </a:solidFill>
                <a:latin typeface="Arial" charset="0"/>
              </a:defRPr>
            </a:lvl8pPr>
            <a:lvl9pPr marL="3886200" indent="-228600" algn="ctr" eaLnBrk="0" fontAlgn="base" hangingPunct="0">
              <a:spcBef>
                <a:spcPct val="0"/>
              </a:spcBef>
              <a:spcAft>
                <a:spcPct val="0"/>
              </a:spcAft>
              <a:defRPr sz="2000">
                <a:solidFill>
                  <a:schemeClr val="accent1"/>
                </a:solidFill>
                <a:latin typeface="Arial" charset="0"/>
              </a:defRPr>
            </a:lvl9pPr>
          </a:lstStyle>
          <a:p>
            <a:pPr>
              <a:defRPr/>
            </a:pPr>
            <a:fld id="{0917CE06-1950-412B-A0E4-4316CC426B9E}" type="slidenum">
              <a:rPr lang="en-GB" altLang="en-US"/>
              <a:pPr>
                <a:defRPr/>
              </a:pPr>
              <a:t>22</a:t>
            </a:fld>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4" name="Slide Number Placeholder 3"/>
          <p:cNvSpPr>
            <a:spLocks noGrp="1"/>
          </p:cNvSpPr>
          <p:nvPr>
            <p:ph type="sldNum" sz="quarter" idx="5"/>
          </p:nvPr>
        </p:nvSpPr>
        <p:spPr/>
        <p:txBody>
          <a:bodyPr/>
          <a:lstStyle/>
          <a:p>
            <a:pPr>
              <a:defRPr/>
            </a:pPr>
            <a:fld id="{10495CFF-5A79-4DD8-9829-8C0A88FBA339}" type="slidenum">
              <a:rPr lang="en-GB" smtClean="0"/>
              <a:pPr>
                <a:defRPr/>
              </a:pPr>
              <a:t>23</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4" name="Slide Number Placeholder 3"/>
          <p:cNvSpPr>
            <a:spLocks noGrp="1"/>
          </p:cNvSpPr>
          <p:nvPr>
            <p:ph type="sldNum" sz="quarter" idx="5"/>
          </p:nvPr>
        </p:nvSpPr>
        <p:spPr/>
        <p:txBody>
          <a:bodyPr/>
          <a:lstStyle/>
          <a:p>
            <a:pPr>
              <a:defRPr/>
            </a:pPr>
            <a:fld id="{C47EEBE9-56F0-42FB-94A9-A8B0072CD33D}" type="slidenum">
              <a:rPr lang="en-GB" smtClean="0">
                <a:solidFill>
                  <a:prstClr val="black"/>
                </a:solidFill>
              </a:rPr>
              <a:pPr>
                <a:defRPr/>
              </a:pPr>
              <a:t>24</a:t>
            </a:fld>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4674871-786F-4068-AC12-4D0531A5C409}" type="slidenum">
              <a:rPr lang="en-GB" smtClean="0"/>
              <a:t>3</a:t>
            </a:fld>
            <a:endParaRPr lang="en-GB"/>
          </a:p>
        </p:txBody>
      </p:sp>
    </p:spTree>
    <p:extLst>
      <p:ext uri="{BB962C8B-B14F-4D97-AF65-F5344CB8AC3E}">
        <p14:creationId xmlns:p14="http://schemas.microsoft.com/office/powerpoint/2010/main" val="4118142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baseline="0" dirty="0" smtClean="0"/>
          </a:p>
        </p:txBody>
      </p:sp>
      <p:sp>
        <p:nvSpPr>
          <p:cNvPr id="32772" name="Slide Number Placeholder 3"/>
          <p:cNvSpPr>
            <a:spLocks noGrp="1"/>
          </p:cNvSpPr>
          <p:nvPr>
            <p:ph type="sldNum" sz="quarter" idx="4294967295"/>
          </p:nvPr>
        </p:nvSpPr>
        <p:spPr bwMode="auto">
          <a:xfrm>
            <a:off x="3884965" y="8685705"/>
            <a:ext cx="2971422" cy="456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accent1"/>
                </a:solidFill>
                <a:latin typeface="Arial" charset="0"/>
              </a:defRPr>
            </a:lvl1pPr>
            <a:lvl2pPr marL="702756" indent="-270291">
              <a:defRPr sz="1900">
                <a:solidFill>
                  <a:schemeClr val="accent1"/>
                </a:solidFill>
                <a:latin typeface="Arial" charset="0"/>
              </a:defRPr>
            </a:lvl2pPr>
            <a:lvl3pPr marL="1081164" indent="-216233">
              <a:defRPr sz="1900">
                <a:solidFill>
                  <a:schemeClr val="accent1"/>
                </a:solidFill>
                <a:latin typeface="Arial" charset="0"/>
              </a:defRPr>
            </a:lvl3pPr>
            <a:lvl4pPr marL="1513629" indent="-216233">
              <a:defRPr sz="1900">
                <a:solidFill>
                  <a:schemeClr val="accent1"/>
                </a:solidFill>
                <a:latin typeface="Arial" charset="0"/>
              </a:defRPr>
            </a:lvl4pPr>
            <a:lvl5pPr marL="1946095" indent="-216233">
              <a:defRPr sz="1900">
                <a:solidFill>
                  <a:schemeClr val="accent1"/>
                </a:solidFill>
                <a:latin typeface="Arial" charset="0"/>
              </a:defRPr>
            </a:lvl5pPr>
            <a:lvl6pPr marL="2378560" indent="-216233" algn="ctr" eaLnBrk="0" fontAlgn="base" hangingPunct="0">
              <a:spcBef>
                <a:spcPct val="0"/>
              </a:spcBef>
              <a:spcAft>
                <a:spcPct val="0"/>
              </a:spcAft>
              <a:defRPr sz="1900">
                <a:solidFill>
                  <a:schemeClr val="accent1"/>
                </a:solidFill>
                <a:latin typeface="Arial" charset="0"/>
              </a:defRPr>
            </a:lvl6pPr>
            <a:lvl7pPr marL="2811026" indent="-216233" algn="ctr" eaLnBrk="0" fontAlgn="base" hangingPunct="0">
              <a:spcBef>
                <a:spcPct val="0"/>
              </a:spcBef>
              <a:spcAft>
                <a:spcPct val="0"/>
              </a:spcAft>
              <a:defRPr sz="1900">
                <a:solidFill>
                  <a:schemeClr val="accent1"/>
                </a:solidFill>
                <a:latin typeface="Arial" charset="0"/>
              </a:defRPr>
            </a:lvl7pPr>
            <a:lvl8pPr marL="3243491" indent="-216233" algn="ctr" eaLnBrk="0" fontAlgn="base" hangingPunct="0">
              <a:spcBef>
                <a:spcPct val="0"/>
              </a:spcBef>
              <a:spcAft>
                <a:spcPct val="0"/>
              </a:spcAft>
              <a:defRPr sz="1900">
                <a:solidFill>
                  <a:schemeClr val="accent1"/>
                </a:solidFill>
                <a:latin typeface="Arial" charset="0"/>
              </a:defRPr>
            </a:lvl8pPr>
            <a:lvl9pPr marL="3675957" indent="-216233" algn="ctr" eaLnBrk="0" fontAlgn="base" hangingPunct="0">
              <a:spcBef>
                <a:spcPct val="0"/>
              </a:spcBef>
              <a:spcAft>
                <a:spcPct val="0"/>
              </a:spcAft>
              <a:defRPr sz="1900">
                <a:solidFill>
                  <a:schemeClr val="accent1"/>
                </a:solidFill>
                <a:latin typeface="Arial" charset="0"/>
              </a:defRPr>
            </a:lvl9pPr>
          </a:lstStyle>
          <a:p>
            <a:fld id="{F2D45765-9611-45A2-A324-A8D1FCE14C63}" type="slidenum">
              <a:rPr lang="en-GB" altLang="en-US">
                <a:solidFill>
                  <a:srgbClr val="4F81BD"/>
                </a:solidFill>
              </a:rPr>
              <a:pPr/>
              <a:t>5</a:t>
            </a:fld>
            <a:endParaRPr lang="en-GB" altLang="en-US">
              <a:solidFill>
                <a:srgbClr val="4F81BD"/>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a:p>
            <a:endParaRPr lang="en-GB"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6B7311-CB82-41DC-99BE-6380CBD1D91A}" type="slidenum">
              <a:rPr lang="en-GB" smtClean="0"/>
              <a:t>10</a:t>
            </a:fld>
            <a:endParaRPr lang="en-GB"/>
          </a:p>
        </p:txBody>
      </p:sp>
    </p:spTree>
    <p:extLst>
      <p:ext uri="{BB962C8B-B14F-4D97-AF65-F5344CB8AC3E}">
        <p14:creationId xmlns:p14="http://schemas.microsoft.com/office/powerpoint/2010/main" val="4023833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7" name="Slide Number Placeholder 26"/>
          <p:cNvSpPr>
            <a:spLocks noGrp="1"/>
          </p:cNvSpPr>
          <p:nvPr>
            <p:ph type="sldNum" sz="quarter" idx="12"/>
          </p:nvPr>
        </p:nvSpPr>
        <p:spPr>
          <a:xfrm>
            <a:off x="7924800" y="6356350"/>
            <a:ext cx="762000" cy="365125"/>
          </a:xfrm>
          <a:prstGeom prst="rect">
            <a:avLst/>
          </a:prstGeom>
        </p:spPr>
        <p:txBody>
          <a:bodyPr/>
          <a:lstStyle/>
          <a:p>
            <a:fld id="{1471B058-63D1-4AB4-BF32-E9253BC96167}"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65489292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19AE30-4D82-406D-ACEA-C623BD8AC049}" type="datetimeFigureOut">
              <a:rPr lang="en-GB" smtClean="0">
                <a:solidFill>
                  <a:prstClr val="black"/>
                </a:solidFill>
              </a:rPr>
              <a:pPr/>
              <a:t>14/04/2016</a:t>
            </a:fld>
            <a:endParaRPr lang="en-GB">
              <a:solidFill>
                <a:prstClr val="black"/>
              </a:solidFill>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1471B058-63D1-4AB4-BF32-E9253BC9616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889225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19AE30-4D82-406D-ACEA-C623BD8AC049}" type="datetimeFigureOut">
              <a:rPr lang="en-GB" smtClean="0">
                <a:solidFill>
                  <a:prstClr val="black"/>
                </a:solidFill>
              </a:rPr>
              <a:pPr/>
              <a:t>14/04/2016</a:t>
            </a:fld>
            <a:endParaRPr lang="en-GB">
              <a:solidFill>
                <a:prstClr val="black"/>
              </a:solidFill>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1471B058-63D1-4AB4-BF32-E9253BC9616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451537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5C18C30-716C-430E-AB72-9EC7274CB821}" type="datetimeFigureOut">
              <a:rPr lang="en-GB" smtClean="0"/>
              <a:t>14/04/2016</a:t>
            </a:fld>
            <a:endParaRPr lang="en-GB"/>
          </a:p>
        </p:txBody>
      </p:sp>
      <p:sp>
        <p:nvSpPr>
          <p:cNvPr id="19" name="Footer Placeholder 18"/>
          <p:cNvSpPr>
            <a:spLocks noGrp="1"/>
          </p:cNvSpPr>
          <p:nvPr>
            <p:ph type="ftr" sz="quarter" idx="11"/>
          </p:nvPr>
        </p:nvSpPr>
        <p:spPr/>
        <p:txBody>
          <a:bodyPr/>
          <a:lstStyle/>
          <a:p>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4"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9513" y="6297348"/>
            <a:ext cx="576064" cy="455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5"/>
          <p:cNvSpPr>
            <a:spLocks noGrp="1"/>
          </p:cNvSpPr>
          <p:nvPr>
            <p:ph type="sldNum" sz="quarter" idx="12"/>
          </p:nvPr>
        </p:nvSpPr>
        <p:spPr>
          <a:xfrm>
            <a:off x="7308304" y="6356350"/>
            <a:ext cx="1378496" cy="365125"/>
          </a:xfrm>
          <a:prstGeom prst="rect">
            <a:avLst/>
          </a:prstGeom>
        </p:spPr>
        <p:txBody>
          <a:bodyPr/>
          <a:lstStyle>
            <a:lvl1pPr>
              <a:defRPr sz="1000" b="1" i="1">
                <a:solidFill>
                  <a:srgbClr val="0070C0"/>
                </a:solidFill>
                <a:latin typeface="Arial" panose="020B0604020202020204" pitchFamily="34" charset="0"/>
                <a:cs typeface="Arial" panose="020B0604020202020204" pitchFamily="34" charset="0"/>
              </a:defRPr>
            </a:lvl1pPr>
          </a:lstStyle>
          <a:p>
            <a:r>
              <a:rPr lang="en-GB" dirty="0" smtClean="0"/>
              <a:t>EGU2016-10078</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5C18C30-716C-430E-AB72-9EC7274CB821}" type="datetimeFigureOut">
              <a:rPr lang="en-GB" smtClean="0"/>
              <a:t>14/04/2016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4F2619-65C7-4CCD-8932-C8A262297B06}" type="slidenum">
              <a:rPr lang="en-GB" smtClean="0"/>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5C18C30-716C-430E-AB72-9EC7274CB821}" type="datetimeFigureOut">
              <a:rPr lang="en-GB" smtClean="0"/>
              <a:t>14/04/2016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4F2619-65C7-4CCD-8932-C8A262297B06}" type="slidenum">
              <a:rPr lang="en-GB" smtClean="0"/>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5C18C30-716C-430E-AB72-9EC7274CB821}" type="datetimeFigureOut">
              <a:rPr lang="en-GB" smtClean="0"/>
              <a:t>14/04/2016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4F2619-65C7-4CCD-8932-C8A262297B06}" type="slidenum">
              <a:rPr lang="en-GB" smtClean="0"/>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5C18C30-716C-430E-AB72-9EC7274CB821}" type="datetimeFigureOut">
              <a:rPr lang="en-GB" smtClean="0"/>
              <a:t>14/04/2016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4F2619-65C7-4CCD-8932-C8A262297B06}" type="slidenum">
              <a:rPr lang="en-GB" smtClean="0"/>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C18C30-716C-430E-AB72-9EC7274CB821}" type="datetimeFigureOut">
              <a:rPr lang="en-GB" smtClean="0"/>
              <a:t>14/04/2016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4F2619-65C7-4CCD-8932-C8A262297B06}" type="slidenum">
              <a:rPr lang="en-GB" smtClean="0"/>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5C18C30-716C-430E-AB72-9EC7274CB821}" type="datetimeFigureOut">
              <a:rPr lang="en-GB" smtClean="0"/>
              <a:t>14/04/2016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4F2619-65C7-4CCD-8932-C8A262297B06}"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a:xfrm>
            <a:off x="7308304" y="6356350"/>
            <a:ext cx="1378496" cy="365125"/>
          </a:xfrm>
          <a:prstGeom prst="rect">
            <a:avLst/>
          </a:prstGeom>
        </p:spPr>
        <p:txBody>
          <a:bodyPr/>
          <a:lstStyle>
            <a:lvl1pPr>
              <a:defRPr sz="1000">
                <a:latin typeface="Arial" panose="020B0604020202020204" pitchFamily="34" charset="0"/>
                <a:cs typeface="Arial" panose="020B0604020202020204" pitchFamily="34" charset="0"/>
              </a:defRPr>
            </a:lvl1pPr>
          </a:lstStyle>
          <a:p>
            <a:r>
              <a:rPr lang="en-GB" dirty="0" smtClean="0">
                <a:solidFill>
                  <a:prstClr val="black"/>
                </a:solidFill>
              </a:rPr>
              <a:t>EGU2016-10078</a:t>
            </a:r>
            <a:endParaRPr lang="en-GB" dirty="0">
              <a:solidFill>
                <a:prstClr val="black"/>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4408" y="260648"/>
            <a:ext cx="7556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6093296"/>
            <a:ext cx="834279" cy="659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70562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5C18C30-716C-430E-AB72-9EC7274CB821}" type="datetimeFigureOut">
              <a:rPr lang="en-GB" smtClean="0"/>
              <a:t>14/04/2016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714F2619-65C7-4CCD-8932-C8A262297B06}" type="slidenum">
              <a:rPr lang="en-GB" smtClean="0"/>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C18C30-716C-430E-AB72-9EC7274CB821}" type="datetimeFigureOut">
              <a:rPr lang="en-GB" smtClean="0"/>
              <a:t>14/04/2016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4F2619-65C7-4CCD-8932-C8A262297B06}" type="slidenum">
              <a:rPr lang="en-GB" smtClean="0"/>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C18C30-716C-430E-AB72-9EC7274CB821}" type="datetimeFigureOut">
              <a:rPr lang="en-GB" smtClean="0"/>
              <a:t>14/04/2016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4F2619-65C7-4CCD-8932-C8A262297B06}"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19AE30-4D82-406D-ACEA-C623BD8AC049}" type="datetimeFigureOut">
              <a:rPr lang="en-GB" smtClean="0">
                <a:solidFill>
                  <a:prstClr val="white"/>
                </a:solidFill>
              </a:rPr>
              <a:pPr/>
              <a:t>14/04/2016</a:t>
            </a:fld>
            <a:endParaRPr lang="en-GB">
              <a:solidFill>
                <a:prstClr val="white"/>
              </a:solidFill>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GB">
              <a:solidFill>
                <a:prstClr val="white"/>
              </a:solidFill>
            </a:endParaRPr>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1471B058-63D1-4AB4-BF32-E9253BC96167}"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544016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19AE30-4D82-406D-ACEA-C623BD8AC049}" type="datetimeFigureOut">
              <a:rPr lang="en-GB" smtClean="0">
                <a:solidFill>
                  <a:prstClr val="black"/>
                </a:solidFill>
              </a:rPr>
              <a:pPr/>
              <a:t>14/04/2016</a:t>
            </a:fld>
            <a:endParaRPr lang="en-GB">
              <a:solidFill>
                <a:prstClr val="black"/>
              </a:solidFill>
            </a:endParaRPr>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924800" y="6356350"/>
            <a:ext cx="762000" cy="365125"/>
          </a:xfrm>
          <a:prstGeom prst="rect">
            <a:avLst/>
          </a:prstGeom>
        </p:spPr>
        <p:txBody>
          <a:bodyPr/>
          <a:lstStyle/>
          <a:p>
            <a:fld id="{1471B058-63D1-4AB4-BF32-E9253BC9616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040080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F19AE30-4D82-406D-ACEA-C623BD8AC049}" type="datetimeFigureOut">
              <a:rPr lang="en-GB" smtClean="0">
                <a:solidFill>
                  <a:prstClr val="black"/>
                </a:solidFill>
              </a:rPr>
              <a:pPr/>
              <a:t>14/04/2016</a:t>
            </a:fld>
            <a:endParaRPr lang="en-GB">
              <a:solidFill>
                <a:prstClr val="black"/>
              </a:solidFill>
            </a:endParaRPr>
          </a:p>
        </p:txBody>
      </p:sp>
      <p:sp>
        <p:nvSpPr>
          <p:cNvPr id="8" name="Footer Placeholder 7"/>
          <p:cNvSpPr>
            <a:spLocks noGrp="1"/>
          </p:cNvSpPr>
          <p:nvPr>
            <p:ph type="ftr" sz="quarter" idx="11"/>
          </p:nvPr>
        </p:nvSpPr>
        <p:spPr>
          <a:xfrm>
            <a:off x="2667000" y="6356350"/>
            <a:ext cx="3352800" cy="365125"/>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7924800" y="6356350"/>
            <a:ext cx="762000" cy="365125"/>
          </a:xfrm>
          <a:prstGeom prst="rect">
            <a:avLst/>
          </a:prstGeom>
        </p:spPr>
        <p:txBody>
          <a:bodyPr/>
          <a:lstStyle/>
          <a:p>
            <a:fld id="{1471B058-63D1-4AB4-BF32-E9253BC9616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258224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9512" y="6093296"/>
            <a:ext cx="834279" cy="659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5"/>
          <p:cNvSpPr txBox="1">
            <a:spLocks/>
          </p:cNvSpPr>
          <p:nvPr userDrawn="1"/>
        </p:nvSpPr>
        <p:spPr>
          <a:xfrm>
            <a:off x="7460704" y="6508750"/>
            <a:ext cx="1378496" cy="365125"/>
          </a:xfrm>
          <a:prstGeom prst="rect">
            <a:avLst/>
          </a:prstGeom>
        </p:spPr>
        <p:txBody>
          <a:bodyPr/>
          <a:lstStyle>
            <a:defPPr>
              <a:defRPr lang="en-US"/>
            </a:defPPr>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solidFill>
                  <a:prstClr val="black"/>
                </a:solidFill>
              </a:rPr>
              <a:t>EGU2016-10078</a:t>
            </a:r>
            <a:endParaRPr lang="en-GB" dirty="0">
              <a:solidFill>
                <a:prstClr val="black"/>
              </a:solidFill>
            </a:endParaRPr>
          </a:p>
        </p:txBody>
      </p:sp>
    </p:spTree>
    <p:extLst>
      <p:ext uri="{BB962C8B-B14F-4D97-AF65-F5344CB8AC3E}">
        <p14:creationId xmlns:p14="http://schemas.microsoft.com/office/powerpoint/2010/main" val="1553098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F19AE30-4D82-406D-ACEA-C623BD8AC049}" type="datetimeFigureOut">
              <a:rPr lang="en-GB" smtClean="0">
                <a:solidFill>
                  <a:prstClr val="black"/>
                </a:solidFill>
              </a:rPr>
              <a:pPr/>
              <a:t>14/04/2016</a:t>
            </a:fld>
            <a:endParaRPr lang="en-GB">
              <a:solidFill>
                <a:prstClr val="black"/>
              </a:solidFill>
            </a:endParaRPr>
          </a:p>
        </p:txBody>
      </p:sp>
      <p:sp>
        <p:nvSpPr>
          <p:cNvPr id="3" name="Footer Placeholder 2"/>
          <p:cNvSpPr>
            <a:spLocks noGrp="1"/>
          </p:cNvSpPr>
          <p:nvPr>
            <p:ph type="ftr" sz="quarter" idx="11"/>
          </p:nvPr>
        </p:nvSpPr>
        <p:spPr>
          <a:xfrm>
            <a:off x="2667000" y="6356350"/>
            <a:ext cx="33528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7924800" y="6356350"/>
            <a:ext cx="762000" cy="365125"/>
          </a:xfrm>
          <a:prstGeom prst="rect">
            <a:avLst/>
          </a:prstGeom>
        </p:spPr>
        <p:txBody>
          <a:bodyPr/>
          <a:lstStyle/>
          <a:p>
            <a:fld id="{1471B058-63D1-4AB4-BF32-E9253BC9616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8356998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19AE30-4D82-406D-ACEA-C623BD8AC049}" type="datetimeFigureOut">
              <a:rPr lang="en-GB" smtClean="0">
                <a:solidFill>
                  <a:prstClr val="black"/>
                </a:solidFill>
              </a:rPr>
              <a:pPr/>
              <a:t>14/04/2016</a:t>
            </a:fld>
            <a:endParaRPr lang="en-GB">
              <a:solidFill>
                <a:prstClr val="black"/>
              </a:solidFill>
            </a:endParaRPr>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7924800" y="6356350"/>
            <a:ext cx="762000" cy="365125"/>
          </a:xfrm>
          <a:prstGeom prst="rect">
            <a:avLst/>
          </a:prstGeom>
        </p:spPr>
        <p:txBody>
          <a:bodyPr/>
          <a:lstStyle/>
          <a:p>
            <a:fld id="{1471B058-63D1-4AB4-BF32-E9253BC9616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396797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19AE30-4D82-406D-ACEA-C623BD8AC049}" type="datetimeFigureOut">
              <a:rPr lang="en-GB" smtClean="0">
                <a:solidFill>
                  <a:prstClr val="black"/>
                </a:solidFill>
              </a:rPr>
              <a:pPr/>
              <a:t>14/04/2016</a:t>
            </a:fld>
            <a:endParaRPr lang="en-GB">
              <a:solidFill>
                <a:prstClr val="black"/>
              </a:solidFill>
            </a:endParaRPr>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8077200" y="6356350"/>
            <a:ext cx="609600" cy="365125"/>
          </a:xfrm>
          <a:prstGeom prst="rect">
            <a:avLst/>
          </a:prstGeom>
        </p:spPr>
        <p:txBody>
          <a:bodyPr/>
          <a:lstStyle/>
          <a:p>
            <a:fld id="{1471B058-63D1-4AB4-BF32-E9253BC96167}" type="slidenum">
              <a:rPr lang="en-GB" smtClean="0">
                <a:solidFill>
                  <a:prstClr val="black"/>
                </a:solidFill>
              </a:rPr>
              <a:pPr/>
              <a:t>‹#›</a:t>
            </a:fld>
            <a:endParaRPr lang="en-GB">
              <a:solidFill>
                <a:prstClr val="black"/>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131379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8605561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t>4/14/2016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endParaRPr lang="en-GB" dirty="0" smtClean="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png"/><Relationship Id="rId3" Type="http://schemas.openxmlformats.org/officeDocument/2006/relationships/image" Target="../media/image29.wmf"/><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jpeg"/><Relationship Id="rId10" Type="http://schemas.openxmlformats.org/officeDocument/2006/relationships/image" Target="../media/image36.png"/><Relationship Id="rId4" Type="http://schemas.openxmlformats.org/officeDocument/2006/relationships/image" Target="../media/image30.jpe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29.wmf"/><Relationship Id="rId21" Type="http://schemas.openxmlformats.org/officeDocument/2006/relationships/image" Target="../media/image47.png"/><Relationship Id="rId7" Type="http://schemas.openxmlformats.org/officeDocument/2006/relationships/image" Target="../media/image33.jpeg"/><Relationship Id="rId12" Type="http://schemas.openxmlformats.org/officeDocument/2006/relationships/image" Target="../media/image38.jpeg"/><Relationship Id="rId17" Type="http://schemas.openxmlformats.org/officeDocument/2006/relationships/image" Target="../media/image43.png"/><Relationship Id="rId2" Type="http://schemas.openxmlformats.org/officeDocument/2006/relationships/notesSlide" Target="../notesSlides/notesSlide19.xml"/><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18.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jpeg"/><Relationship Id="rId15" Type="http://schemas.openxmlformats.org/officeDocument/2006/relationships/image" Target="../media/image41.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jpe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jpe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www.ioos.gov/" TargetMode="Externa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5.gif"/><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miter lim="800000"/>
            <a:headEnd/>
            <a:tailEnd/>
          </a:ln>
          <a:extLst/>
        </p:spPr>
        <p:txBody>
          <a:bodyPr>
            <a:normAutofit fontScale="90000"/>
          </a:bodyPr>
          <a:lstStyle/>
          <a:p>
            <a:pPr>
              <a:lnSpc>
                <a:spcPct val="80000"/>
              </a:lnSpc>
              <a:defRPr/>
            </a:pPr>
            <a:r>
              <a:rPr lang="en-GB" sz="4400" dirty="0" smtClean="0"/>
              <a:t/>
            </a:r>
            <a:br>
              <a:rPr lang="en-GB" sz="4400" dirty="0" smtClean="0"/>
            </a:br>
            <a:r>
              <a:rPr lang="en-GB" sz="4400" dirty="0" smtClean="0"/>
              <a:t/>
            </a:r>
            <a:br>
              <a:rPr lang="en-GB" sz="4400" dirty="0" smtClean="0"/>
            </a:br>
            <a:r>
              <a:rPr lang="en-GB" sz="4400" dirty="0" smtClean="0"/>
              <a:t/>
            </a:r>
            <a:br>
              <a:rPr lang="en-GB" sz="4400" dirty="0" smtClean="0"/>
            </a:br>
            <a:r>
              <a:rPr lang="en-GB" sz="4000" dirty="0"/>
              <a:t>Ocean Data Interoperability Platform (ODIP): developing a common framework for marine data management on a global </a:t>
            </a:r>
            <a:r>
              <a:rPr lang="en-GB" sz="4000" dirty="0" smtClean="0"/>
              <a:t>scale</a:t>
            </a:r>
            <a:br>
              <a:rPr lang="en-GB" sz="4000" dirty="0" smtClean="0"/>
            </a:br>
            <a:endParaRPr lang="en-GB" sz="4000" dirty="0"/>
          </a:p>
        </p:txBody>
      </p:sp>
      <p:sp>
        <p:nvSpPr>
          <p:cNvPr id="3" name="TextBox 2"/>
          <p:cNvSpPr txBox="1"/>
          <p:nvPr/>
        </p:nvSpPr>
        <p:spPr>
          <a:xfrm>
            <a:off x="2506846" y="4221088"/>
            <a:ext cx="4892686" cy="2062103"/>
          </a:xfrm>
          <a:prstGeom prst="rect">
            <a:avLst/>
          </a:prstGeom>
          <a:noFill/>
        </p:spPr>
        <p:txBody>
          <a:bodyPr wrap="none" rtlCol="0">
            <a:spAutoFit/>
          </a:bodyPr>
          <a:lstStyle/>
          <a:p>
            <a:pPr algn="ctr"/>
            <a:r>
              <a:rPr lang="en-GB" sz="2400" b="1" i="1" dirty="0" smtClean="0">
                <a:latin typeface="Arial" panose="020B0604020202020204" pitchFamily="34" charset="0"/>
                <a:cs typeface="Arial" panose="020B0604020202020204" pitchFamily="34" charset="0"/>
              </a:rPr>
              <a:t>Helen Glaves</a:t>
            </a:r>
            <a:r>
              <a:rPr lang="en-GB" sz="2400" b="1" i="1" baseline="30000" dirty="0" smtClean="0">
                <a:latin typeface="Arial" panose="020B0604020202020204" pitchFamily="34" charset="0"/>
                <a:cs typeface="Arial" panose="020B0604020202020204" pitchFamily="34" charset="0"/>
              </a:rPr>
              <a:t>1</a:t>
            </a:r>
            <a:r>
              <a:rPr lang="en-GB" sz="2400" b="1" i="1" dirty="0" smtClean="0">
                <a:latin typeface="Arial" panose="020B0604020202020204" pitchFamily="34" charset="0"/>
                <a:cs typeface="Arial" panose="020B0604020202020204" pitchFamily="34" charset="0"/>
              </a:rPr>
              <a:t> and Dick Schaap</a:t>
            </a:r>
            <a:r>
              <a:rPr lang="en-GB" sz="2400" b="1" i="1" baseline="30000" dirty="0" smtClean="0">
                <a:latin typeface="Arial" panose="020B0604020202020204" pitchFamily="34" charset="0"/>
                <a:cs typeface="Arial" panose="020B0604020202020204" pitchFamily="34" charset="0"/>
              </a:rPr>
              <a:t>2</a:t>
            </a:r>
          </a:p>
          <a:p>
            <a:pPr algn="ctr"/>
            <a:endParaRPr lang="en-GB" sz="2400" b="1" i="1" baseline="30000" dirty="0">
              <a:latin typeface="Arial" panose="020B0604020202020204" pitchFamily="34" charset="0"/>
              <a:cs typeface="Arial" panose="020B0604020202020204" pitchFamily="34" charset="0"/>
            </a:endParaRPr>
          </a:p>
          <a:p>
            <a:pPr algn="ctr"/>
            <a:endParaRPr lang="en-GB" sz="2400" b="1" i="1" baseline="30000" dirty="0" smtClean="0">
              <a:latin typeface="Arial" panose="020B0604020202020204" pitchFamily="34" charset="0"/>
              <a:cs typeface="Arial" panose="020B0604020202020204" pitchFamily="34" charset="0"/>
            </a:endParaRPr>
          </a:p>
          <a:p>
            <a:pPr algn="ctr"/>
            <a:endParaRPr lang="en-GB" sz="2400" b="1" i="1" baseline="30000" dirty="0" smtClean="0">
              <a:latin typeface="Arial" panose="020B0604020202020204" pitchFamily="34" charset="0"/>
              <a:cs typeface="Arial" panose="020B0604020202020204" pitchFamily="34" charset="0"/>
            </a:endParaRPr>
          </a:p>
          <a:p>
            <a:pPr algn="ctr"/>
            <a:r>
              <a:rPr lang="en-GB" sz="1600" b="1" i="1" dirty="0" smtClean="0">
                <a:latin typeface="Arial" panose="020B0604020202020204" pitchFamily="34" charset="0"/>
                <a:cs typeface="Arial" panose="020B0604020202020204" pitchFamily="34" charset="0"/>
              </a:rPr>
              <a:t>1 British </a:t>
            </a:r>
            <a:r>
              <a:rPr lang="en-GB" sz="1600" b="1" i="1" dirty="0" smtClean="0">
                <a:latin typeface="Arial" panose="020B0604020202020204" pitchFamily="34" charset="0"/>
                <a:cs typeface="Arial" panose="020B0604020202020204" pitchFamily="34" charset="0"/>
              </a:rPr>
              <a:t>Geological Survey, United </a:t>
            </a:r>
            <a:r>
              <a:rPr lang="en-GB" sz="1600" b="1" i="1" dirty="0" smtClean="0">
                <a:latin typeface="Arial" panose="020B0604020202020204" pitchFamily="34" charset="0"/>
                <a:cs typeface="Arial" panose="020B0604020202020204" pitchFamily="34" charset="0"/>
              </a:rPr>
              <a:t>Kingdom</a:t>
            </a:r>
          </a:p>
          <a:p>
            <a:pPr algn="ctr"/>
            <a:r>
              <a:rPr lang="en-GB" sz="1600" b="1" i="1" dirty="0" smtClean="0">
                <a:latin typeface="Arial" panose="020B0604020202020204" pitchFamily="34" charset="0"/>
                <a:cs typeface="Arial" panose="020B0604020202020204" pitchFamily="34" charset="0"/>
              </a:rPr>
              <a:t>2 MARIS, The Netherlands</a:t>
            </a:r>
            <a:endParaRPr lang="en-GB" sz="1600" b="1" i="1" dirty="0" smtClean="0">
              <a:latin typeface="Arial" panose="020B0604020202020204" pitchFamily="34" charset="0"/>
              <a:cs typeface="Arial" panose="020B0604020202020204" pitchFamily="34" charset="0"/>
            </a:endParaRPr>
          </a:p>
          <a:p>
            <a:pPr algn="ctr"/>
            <a:endParaRPr lang="en-GB" sz="24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3419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3059832" y="260648"/>
            <a:ext cx="5795962" cy="1008063"/>
          </a:xfrm>
        </p:spPr>
        <p:txBody>
          <a:bodyPr/>
          <a:lstStyle/>
          <a:p>
            <a:pPr algn="r"/>
            <a:r>
              <a:rPr lang="en-GB" altLang="en-US" sz="3600" b="1" dirty="0" smtClean="0">
                <a:solidFill>
                  <a:srgbClr val="002060"/>
                </a:solidFill>
              </a:rPr>
              <a:t>ODIP 1</a:t>
            </a:r>
          </a:p>
        </p:txBody>
      </p:sp>
      <p:sp>
        <p:nvSpPr>
          <p:cNvPr id="19459" name="Content Placeholder 2"/>
          <p:cNvSpPr>
            <a:spLocks noGrp="1"/>
          </p:cNvSpPr>
          <p:nvPr>
            <p:ph idx="4294967295"/>
          </p:nvPr>
        </p:nvSpPr>
        <p:spPr>
          <a:xfrm>
            <a:off x="323528" y="1053256"/>
            <a:ext cx="7056784" cy="6120160"/>
          </a:xfrm>
        </p:spPr>
        <p:txBody>
          <a:bodyPr>
            <a:normAutofit/>
          </a:bodyPr>
          <a:lstStyle/>
          <a:p>
            <a:pPr marL="0" indent="0">
              <a:spcAft>
                <a:spcPts val="1200"/>
              </a:spcAft>
              <a:buNone/>
            </a:pPr>
            <a:r>
              <a:rPr lang="en-GB" altLang="en-US" dirty="0" smtClean="0">
                <a:solidFill>
                  <a:srgbClr val="002060"/>
                </a:solidFill>
                <a:latin typeface="Arial" panose="020B0604020202020204" pitchFamily="34" charset="0"/>
                <a:cs typeface="Arial" panose="020B0604020202020204" pitchFamily="34" charset="0"/>
              </a:rPr>
              <a:t>Establishing interoperability between regional </a:t>
            </a:r>
            <a:r>
              <a:rPr lang="en-GB" altLang="en-US" dirty="0">
                <a:solidFill>
                  <a:srgbClr val="002060"/>
                </a:solidFill>
                <a:latin typeface="Arial" panose="020B0604020202020204" pitchFamily="34" charset="0"/>
                <a:cs typeface="Arial" panose="020B0604020202020204" pitchFamily="34" charset="0"/>
              </a:rPr>
              <a:t>marine data discovery and access services :</a:t>
            </a:r>
            <a:endParaRPr lang="en-GB" altLang="en-US" dirty="0" smtClean="0">
              <a:solidFill>
                <a:srgbClr val="002060"/>
              </a:solidFill>
              <a:latin typeface="Arial" panose="020B0604020202020204" pitchFamily="34" charset="0"/>
              <a:cs typeface="Arial" panose="020B0604020202020204" pitchFamily="34" charset="0"/>
            </a:endParaRPr>
          </a:p>
          <a:p>
            <a:pPr marL="1155700" lvl="1" indent="-265113">
              <a:spcAft>
                <a:spcPts val="1200"/>
              </a:spcAft>
            </a:pPr>
            <a:r>
              <a:rPr lang="en-GB" altLang="en-US" sz="2000" dirty="0" smtClean="0">
                <a:solidFill>
                  <a:srgbClr val="002060"/>
                </a:solidFill>
                <a:latin typeface="Arial" panose="020B0604020202020204" pitchFamily="34" charset="0"/>
                <a:cs typeface="Arial" panose="020B0604020202020204" pitchFamily="34" charset="0"/>
              </a:rPr>
              <a:t> </a:t>
            </a:r>
            <a:r>
              <a:rPr lang="en-GB" altLang="en-US" sz="2000" dirty="0" err="1" smtClean="0">
                <a:solidFill>
                  <a:srgbClr val="002060"/>
                </a:solidFill>
                <a:latin typeface="Arial" panose="020B0604020202020204" pitchFamily="34" charset="0"/>
                <a:cs typeface="Arial" panose="020B0604020202020204" pitchFamily="34" charset="0"/>
              </a:rPr>
              <a:t>SeaDataNet</a:t>
            </a:r>
            <a:r>
              <a:rPr lang="en-GB" altLang="en-US" sz="2000" dirty="0" smtClean="0">
                <a:solidFill>
                  <a:srgbClr val="002060"/>
                </a:solidFill>
                <a:latin typeface="Arial" panose="020B0604020202020204" pitchFamily="34" charset="0"/>
                <a:cs typeface="Arial" panose="020B0604020202020204" pitchFamily="34" charset="0"/>
              </a:rPr>
              <a:t>, (Europe)</a:t>
            </a:r>
          </a:p>
          <a:p>
            <a:pPr marL="1155700" lvl="1" indent="-265113">
              <a:spcAft>
                <a:spcPts val="1200"/>
              </a:spcAft>
            </a:pPr>
            <a:r>
              <a:rPr lang="en-GB" altLang="en-US" sz="2000" dirty="0" smtClean="0">
                <a:solidFill>
                  <a:srgbClr val="002060"/>
                </a:solidFill>
                <a:latin typeface="Arial" panose="020B0604020202020204" pitchFamily="34" charset="0"/>
                <a:cs typeface="Arial" panose="020B0604020202020204" pitchFamily="34" charset="0"/>
              </a:rPr>
              <a:t>AODN (Australia) </a:t>
            </a:r>
          </a:p>
          <a:p>
            <a:pPr marL="1155700" lvl="1" indent="-265113">
              <a:spcAft>
                <a:spcPts val="1200"/>
              </a:spcAft>
            </a:pPr>
            <a:r>
              <a:rPr lang="en-GB" altLang="en-US" sz="2000" dirty="0" smtClean="0">
                <a:solidFill>
                  <a:srgbClr val="002060"/>
                </a:solidFill>
                <a:latin typeface="Arial" panose="020B0604020202020204" pitchFamily="34" charset="0"/>
                <a:cs typeface="Arial" panose="020B0604020202020204" pitchFamily="34" charset="0"/>
              </a:rPr>
              <a:t>US NODC (USA)</a:t>
            </a:r>
          </a:p>
          <a:p>
            <a:pPr lvl="1">
              <a:spcAft>
                <a:spcPts val="2400"/>
              </a:spcAft>
            </a:pPr>
            <a:r>
              <a:rPr lang="en-GB" altLang="en-US" dirty="0" smtClean="0">
                <a:solidFill>
                  <a:srgbClr val="002060"/>
                </a:solidFill>
                <a:latin typeface="Arial" panose="020B0604020202020204" pitchFamily="34" charset="0"/>
                <a:cs typeface="Arial" panose="020B0604020202020204" pitchFamily="34" charset="0"/>
              </a:rPr>
              <a:t>Using </a:t>
            </a:r>
            <a:r>
              <a:rPr lang="en-GB" altLang="en-US" dirty="0" err="1" smtClean="0">
                <a:solidFill>
                  <a:srgbClr val="002060"/>
                </a:solidFill>
                <a:latin typeface="Arial" panose="020B0604020202020204" pitchFamily="34" charset="0"/>
                <a:cs typeface="Arial" panose="020B0604020202020204" pitchFamily="34" charset="0"/>
              </a:rPr>
              <a:t>EuroGEOSS</a:t>
            </a:r>
            <a:r>
              <a:rPr lang="en-GB" altLang="en-US" dirty="0" smtClean="0">
                <a:solidFill>
                  <a:srgbClr val="002060"/>
                </a:solidFill>
                <a:latin typeface="Arial" panose="020B0604020202020204" pitchFamily="34" charset="0"/>
                <a:cs typeface="Arial" panose="020B0604020202020204" pitchFamily="34" charset="0"/>
              </a:rPr>
              <a:t> GEO-DAB brokering services</a:t>
            </a:r>
          </a:p>
          <a:p>
            <a:pPr lvl="1" eaLnBrk="1" hangingPunct="1">
              <a:spcAft>
                <a:spcPts val="1200"/>
              </a:spcAft>
            </a:pPr>
            <a:r>
              <a:rPr lang="en-GB" altLang="en-US" dirty="0" smtClean="0">
                <a:solidFill>
                  <a:srgbClr val="002060"/>
                </a:solidFill>
                <a:latin typeface="Arial" panose="020B0604020202020204" pitchFamily="34" charset="0"/>
                <a:cs typeface="Arial" panose="020B0604020202020204" pitchFamily="34" charset="0"/>
              </a:rPr>
              <a:t>Facilitate sharing of metadata </a:t>
            </a:r>
          </a:p>
          <a:p>
            <a:pPr lvl="2">
              <a:spcAft>
                <a:spcPts val="1200"/>
              </a:spcAft>
            </a:pPr>
            <a:r>
              <a:rPr lang="en-GB" altLang="en-US" sz="2000" dirty="0" smtClean="0">
                <a:solidFill>
                  <a:srgbClr val="002060"/>
                </a:solidFill>
                <a:latin typeface="Arial" panose="020B0604020202020204" pitchFamily="34" charset="0"/>
                <a:cs typeface="Arial" panose="020B0604020202020204" pitchFamily="34" charset="0"/>
              </a:rPr>
              <a:t>across regional data infrastructures </a:t>
            </a:r>
          </a:p>
          <a:p>
            <a:pPr lvl="2">
              <a:spcAft>
                <a:spcPts val="1200"/>
              </a:spcAft>
            </a:pPr>
            <a:r>
              <a:rPr lang="en-GB" altLang="en-US" sz="2000" dirty="0">
                <a:solidFill>
                  <a:srgbClr val="002060"/>
                </a:solidFill>
                <a:latin typeface="Arial" panose="020B0604020202020204" pitchFamily="34" charset="0"/>
                <a:cs typeface="Arial" panose="020B0604020202020204" pitchFamily="34" charset="0"/>
              </a:rPr>
              <a:t>w</a:t>
            </a:r>
            <a:r>
              <a:rPr lang="en-GB" altLang="en-US" sz="2000" dirty="0" smtClean="0">
                <a:solidFill>
                  <a:srgbClr val="002060"/>
                </a:solidFill>
                <a:latin typeface="Arial" panose="020B0604020202020204" pitchFamily="34" charset="0"/>
                <a:cs typeface="Arial" panose="020B0604020202020204" pitchFamily="34" charset="0"/>
              </a:rPr>
              <a:t>ith global GEOSS </a:t>
            </a:r>
            <a:r>
              <a:rPr lang="en-GB" altLang="en-US" sz="2000" dirty="0">
                <a:solidFill>
                  <a:srgbClr val="002060"/>
                </a:solidFill>
                <a:latin typeface="Arial" panose="020B0604020202020204" pitchFamily="34" charset="0"/>
                <a:cs typeface="Arial" panose="020B0604020202020204" pitchFamily="34" charset="0"/>
              </a:rPr>
              <a:t>portal and </a:t>
            </a:r>
            <a:r>
              <a:rPr lang="en-GB" altLang="en-US" sz="2000" dirty="0" smtClean="0">
                <a:solidFill>
                  <a:srgbClr val="002060"/>
                </a:solidFill>
                <a:latin typeface="Arial" panose="020B0604020202020204" pitchFamily="34" charset="0"/>
                <a:cs typeface="Arial" panose="020B0604020202020204" pitchFamily="34" charset="0"/>
              </a:rPr>
              <a:t>IODE Ocean </a:t>
            </a:r>
            <a:r>
              <a:rPr lang="en-GB" altLang="en-US" sz="2000" dirty="0">
                <a:solidFill>
                  <a:srgbClr val="002060"/>
                </a:solidFill>
                <a:latin typeface="Arial" panose="020B0604020202020204" pitchFamily="34" charset="0"/>
                <a:cs typeface="Arial" panose="020B0604020202020204" pitchFamily="34" charset="0"/>
              </a:rPr>
              <a:t>Data Portal (ODP</a:t>
            </a:r>
            <a:r>
              <a:rPr lang="en-GB" altLang="en-US" dirty="0" smtClean="0">
                <a:solidFill>
                  <a:srgbClr val="002060"/>
                </a:solidFill>
                <a:latin typeface="Arial" panose="020B0604020202020204" pitchFamily="34" charset="0"/>
                <a:cs typeface="Arial" panose="020B0604020202020204" pitchFamily="34" charset="0"/>
              </a:rPr>
              <a:t>)</a:t>
            </a:r>
          </a:p>
          <a:p>
            <a:pPr lvl="1">
              <a:spcAft>
                <a:spcPts val="1200"/>
              </a:spcAft>
            </a:pPr>
            <a:endParaRPr lang="en-GB" altLang="en-US" dirty="0">
              <a:solidFill>
                <a:srgbClr val="002060"/>
              </a:solidFill>
              <a:latin typeface="+mj-lt"/>
              <a:cs typeface="Arial" charset="0"/>
            </a:endParaRPr>
          </a:p>
          <a:p>
            <a:pPr marL="301943" lvl="1" indent="0">
              <a:spcAft>
                <a:spcPts val="1200"/>
              </a:spcAft>
              <a:buNone/>
            </a:pPr>
            <a:endParaRPr lang="en-GB" altLang="en-US" dirty="0">
              <a:solidFill>
                <a:srgbClr val="002060"/>
              </a:solidFill>
              <a:latin typeface="+mj-lt"/>
              <a:cs typeface="Arial" charset="0"/>
            </a:endParaRPr>
          </a:p>
          <a:p>
            <a:pPr lvl="1" eaLnBrk="1" hangingPunct="1">
              <a:spcAft>
                <a:spcPts val="1200"/>
              </a:spcAft>
            </a:pPr>
            <a:endParaRPr lang="en-GB" altLang="en-US" dirty="0" smtClean="0">
              <a:solidFill>
                <a:srgbClr val="002060"/>
              </a:solidFill>
              <a:latin typeface="+mj-lt"/>
              <a:cs typeface="Arial" charset="0"/>
            </a:endParaRPr>
          </a:p>
          <a:p>
            <a:endParaRPr lang="en-GB" alt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3573016"/>
            <a:ext cx="1871611"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2032967"/>
            <a:ext cx="1853663" cy="819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328" y="5013176"/>
            <a:ext cx="1303561"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657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p:txBody>
          <a:bodyPr>
            <a:normAutofit/>
          </a:bodyPr>
          <a:lstStyle/>
          <a:p>
            <a:pPr marL="365125" indent="-365125">
              <a:spcAft>
                <a:spcPts val="1000"/>
              </a:spcAft>
            </a:pPr>
            <a:endParaRPr lang="en-GB" altLang="en-US" dirty="0" smtClean="0">
              <a:solidFill>
                <a:srgbClr val="002060"/>
              </a:solidFill>
              <a:latin typeface="+mj-lt"/>
            </a:endParaRPr>
          </a:p>
          <a:p>
            <a:pPr marL="365125" indent="-365125">
              <a:spcAft>
                <a:spcPts val="1000"/>
              </a:spcAft>
            </a:pPr>
            <a:endParaRPr lang="en-GB" altLang="en-US" dirty="0">
              <a:solidFill>
                <a:srgbClr val="002060"/>
              </a:solidFill>
              <a:latin typeface="+mj-lt"/>
            </a:endParaRPr>
          </a:p>
          <a:p>
            <a:pPr marL="365125" indent="-365125">
              <a:spcAft>
                <a:spcPts val="1000"/>
              </a:spcAft>
            </a:pPr>
            <a:endParaRPr lang="en-GB" altLang="en-US" dirty="0" smtClean="0">
              <a:solidFill>
                <a:srgbClr val="002060"/>
              </a:solidFill>
              <a:latin typeface="+mj-lt"/>
            </a:endParaRPr>
          </a:p>
          <a:p>
            <a:pPr marL="365125" indent="-365125">
              <a:spcAft>
                <a:spcPts val="1000"/>
              </a:spcAft>
            </a:pPr>
            <a:endParaRPr lang="en-GB" altLang="en-US" dirty="0">
              <a:solidFill>
                <a:srgbClr val="002060"/>
              </a:solidFill>
              <a:latin typeface="+mj-lt"/>
            </a:endParaRPr>
          </a:p>
          <a:p>
            <a:pPr marL="0" indent="0">
              <a:buFont typeface="Wingdings 2" pitchFamily="18" charset="2"/>
              <a:buNone/>
            </a:pPr>
            <a:endParaRPr lang="en-GB" altLang="en-US" dirty="0" smtClean="0"/>
          </a:p>
        </p:txBody>
      </p:sp>
      <p:sp>
        <p:nvSpPr>
          <p:cNvPr id="23556" name="Slide Number Placeholder 3"/>
          <p:cNvSpPr txBox="1">
            <a:spLocks noGrp="1"/>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000">
                <a:solidFill>
                  <a:schemeClr val="accent1"/>
                </a:solidFill>
                <a:latin typeface="Arial" charset="0"/>
              </a:defRPr>
            </a:lvl1pPr>
            <a:lvl2pPr marL="742950" indent="-285750">
              <a:defRPr sz="2000">
                <a:solidFill>
                  <a:schemeClr val="accent1"/>
                </a:solidFill>
                <a:latin typeface="Arial" charset="0"/>
              </a:defRPr>
            </a:lvl2pPr>
            <a:lvl3pPr marL="1143000" indent="-228600">
              <a:defRPr sz="2000">
                <a:solidFill>
                  <a:schemeClr val="accent1"/>
                </a:solidFill>
                <a:latin typeface="Arial" charset="0"/>
              </a:defRPr>
            </a:lvl3pPr>
            <a:lvl4pPr marL="1600200" indent="-228600">
              <a:defRPr sz="2000">
                <a:solidFill>
                  <a:schemeClr val="accent1"/>
                </a:solidFill>
                <a:latin typeface="Arial" charset="0"/>
              </a:defRPr>
            </a:lvl4pPr>
            <a:lvl5pPr marL="2057400" indent="-228600">
              <a:defRPr sz="2000">
                <a:solidFill>
                  <a:schemeClr val="accent1"/>
                </a:solidFill>
                <a:latin typeface="Arial" charset="0"/>
              </a:defRPr>
            </a:lvl5pPr>
            <a:lvl6pPr marL="2514600" indent="-228600" eaLnBrk="0" fontAlgn="base" hangingPunct="0">
              <a:spcBef>
                <a:spcPct val="0"/>
              </a:spcBef>
              <a:spcAft>
                <a:spcPct val="0"/>
              </a:spcAft>
              <a:defRPr sz="2000">
                <a:solidFill>
                  <a:schemeClr val="accent1"/>
                </a:solidFill>
                <a:latin typeface="Arial" charset="0"/>
              </a:defRPr>
            </a:lvl6pPr>
            <a:lvl7pPr marL="2971800" indent="-228600" eaLnBrk="0" fontAlgn="base" hangingPunct="0">
              <a:spcBef>
                <a:spcPct val="0"/>
              </a:spcBef>
              <a:spcAft>
                <a:spcPct val="0"/>
              </a:spcAft>
              <a:defRPr sz="2000">
                <a:solidFill>
                  <a:schemeClr val="accent1"/>
                </a:solidFill>
                <a:latin typeface="Arial" charset="0"/>
              </a:defRPr>
            </a:lvl7pPr>
            <a:lvl8pPr marL="3429000" indent="-228600" eaLnBrk="0" fontAlgn="base" hangingPunct="0">
              <a:spcBef>
                <a:spcPct val="0"/>
              </a:spcBef>
              <a:spcAft>
                <a:spcPct val="0"/>
              </a:spcAft>
              <a:defRPr sz="2000">
                <a:solidFill>
                  <a:schemeClr val="accent1"/>
                </a:solidFill>
                <a:latin typeface="Arial" charset="0"/>
              </a:defRPr>
            </a:lvl8pPr>
            <a:lvl9pPr marL="3886200" indent="-228600" eaLnBrk="0" fontAlgn="base" hangingPunct="0">
              <a:spcBef>
                <a:spcPct val="0"/>
              </a:spcBef>
              <a:spcAft>
                <a:spcPct val="0"/>
              </a:spcAft>
              <a:defRPr sz="2000">
                <a:solidFill>
                  <a:schemeClr val="accent1"/>
                </a:solidFill>
                <a:latin typeface="Arial" charset="0"/>
              </a:defRPr>
            </a:lvl9pPr>
          </a:lstStyle>
          <a:p>
            <a:pPr algn="r" eaLnBrk="1" hangingPunct="1"/>
            <a:fld id="{D2877C38-D308-43F9-9D54-A485BE550D87}" type="slidenum">
              <a:rPr lang="en-GB" altLang="en-US" sz="1200">
                <a:solidFill>
                  <a:srgbClr val="045C75"/>
                </a:solidFill>
              </a:rPr>
              <a:pPr algn="r" eaLnBrk="1" hangingPunct="1"/>
              <a:t>11</a:t>
            </a:fld>
            <a:endParaRPr lang="en-GB" altLang="en-US" sz="1200">
              <a:solidFill>
                <a:srgbClr val="045C75"/>
              </a:solidFill>
            </a:endParaRPr>
          </a:p>
        </p:txBody>
      </p:sp>
      <p:sp>
        <p:nvSpPr>
          <p:cNvPr id="5" name="Title 1"/>
          <p:cNvSpPr txBox="1">
            <a:spLocks/>
          </p:cNvSpPr>
          <p:nvPr/>
        </p:nvSpPr>
        <p:spPr>
          <a:xfrm>
            <a:off x="2771800" y="776858"/>
            <a:ext cx="6177880" cy="851942"/>
          </a:xfrm>
          <a:prstGeom prst="rect">
            <a:avLst/>
          </a:prstGeom>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GB" altLang="en-US" sz="3600" b="1" dirty="0" smtClean="0">
                <a:solidFill>
                  <a:srgbClr val="002060"/>
                </a:solidFill>
              </a:rPr>
              <a:t>ODIP 1: progress</a:t>
            </a:r>
          </a:p>
        </p:txBody>
      </p:sp>
      <p:sp>
        <p:nvSpPr>
          <p:cNvPr id="3" name="TextBox 2"/>
          <p:cNvSpPr txBox="1"/>
          <p:nvPr/>
        </p:nvSpPr>
        <p:spPr>
          <a:xfrm>
            <a:off x="323528" y="1575658"/>
            <a:ext cx="8424936" cy="5093702"/>
          </a:xfrm>
          <a:prstGeom prst="rect">
            <a:avLst/>
          </a:prstGeom>
          <a:noFill/>
        </p:spPr>
        <p:txBody>
          <a:bodyPr wrap="square" rtlCol="0">
            <a:spAutoFit/>
          </a:bodyPr>
          <a:lstStyle/>
          <a:p>
            <a:pPr marL="342900" indent="-342900">
              <a:spcAft>
                <a:spcPts val="1800"/>
              </a:spcAft>
              <a:buClr>
                <a:schemeClr val="accent1"/>
              </a:buClr>
              <a:buFont typeface="Arial" panose="020B0604020202020204" pitchFamily="34" charset="0"/>
              <a:buChar char="•"/>
            </a:pPr>
            <a:r>
              <a:rPr lang="en-GB" sz="2400" dirty="0" smtClean="0">
                <a:solidFill>
                  <a:srgbClr val="002060"/>
                </a:solidFill>
                <a:latin typeface="Arial" panose="020B0604020202020204" pitchFamily="34" charset="0"/>
                <a:cs typeface="Arial" panose="020B0604020202020204" pitchFamily="34" charset="0"/>
              </a:rPr>
              <a:t>Regional data </a:t>
            </a:r>
            <a:r>
              <a:rPr lang="en-GB" sz="2400" dirty="0">
                <a:solidFill>
                  <a:srgbClr val="002060"/>
                </a:solidFill>
                <a:latin typeface="Arial" panose="020B0604020202020204" pitchFamily="34" charset="0"/>
                <a:cs typeface="Arial" panose="020B0604020202020204" pitchFamily="34" charset="0"/>
              </a:rPr>
              <a:t>discovery and access service delivering ‘collections’ of XML metadata records as web </a:t>
            </a:r>
            <a:r>
              <a:rPr lang="en-GB" sz="2400" dirty="0" smtClean="0">
                <a:solidFill>
                  <a:srgbClr val="002060"/>
                </a:solidFill>
                <a:latin typeface="Arial" panose="020B0604020202020204" pitchFamily="34" charset="0"/>
                <a:cs typeface="Arial" panose="020B0604020202020204" pitchFamily="34" charset="0"/>
              </a:rPr>
              <a:t>services</a:t>
            </a:r>
            <a:endParaRPr lang="en-GB" sz="2400" dirty="0">
              <a:solidFill>
                <a:srgbClr val="002060"/>
              </a:solidFill>
              <a:latin typeface="Arial" panose="020B0604020202020204" pitchFamily="34" charset="0"/>
              <a:cs typeface="Arial" panose="020B0604020202020204" pitchFamily="34" charset="0"/>
            </a:endParaRPr>
          </a:p>
          <a:p>
            <a:pPr marL="342900" indent="-342900">
              <a:spcAft>
                <a:spcPts val="1800"/>
              </a:spcAft>
              <a:buClr>
                <a:schemeClr val="accent1"/>
              </a:buClr>
              <a:buFont typeface="Arial" panose="020B0604020202020204" pitchFamily="34" charset="0"/>
              <a:buChar char="•"/>
            </a:pPr>
            <a:r>
              <a:rPr lang="en-GB" sz="2400" dirty="0">
                <a:solidFill>
                  <a:srgbClr val="002060"/>
                </a:solidFill>
                <a:latin typeface="Arial" panose="020B0604020202020204" pitchFamily="34" charset="0"/>
                <a:cs typeface="Arial" panose="020B0604020202020204" pitchFamily="34" charset="0"/>
              </a:rPr>
              <a:t>Harvested by GEO-DAB broker and converted to </a:t>
            </a:r>
            <a:r>
              <a:rPr lang="en-GB" sz="2400" dirty="0" smtClean="0">
                <a:solidFill>
                  <a:srgbClr val="002060"/>
                </a:solidFill>
                <a:latin typeface="Arial" panose="020B0604020202020204" pitchFamily="34" charset="0"/>
                <a:cs typeface="Arial" panose="020B0604020202020204" pitchFamily="34" charset="0"/>
              </a:rPr>
              <a:t>Common Reference Schema</a:t>
            </a:r>
            <a:endParaRPr lang="en-GB" sz="2400" dirty="0">
              <a:solidFill>
                <a:srgbClr val="002060"/>
              </a:solidFill>
              <a:latin typeface="Arial" panose="020B0604020202020204" pitchFamily="34" charset="0"/>
              <a:cs typeface="Arial" panose="020B0604020202020204" pitchFamily="34" charset="0"/>
            </a:endParaRPr>
          </a:p>
          <a:p>
            <a:pPr marL="342900" indent="-342900">
              <a:spcAft>
                <a:spcPts val="1800"/>
              </a:spcAft>
              <a:buClr>
                <a:schemeClr val="accent1"/>
              </a:buClr>
              <a:buFont typeface="Arial" panose="020B0604020202020204" pitchFamily="34" charset="0"/>
              <a:buChar char="•"/>
            </a:pPr>
            <a:r>
              <a:rPr lang="en-GB" sz="2400" dirty="0">
                <a:solidFill>
                  <a:srgbClr val="002060"/>
                </a:solidFill>
                <a:latin typeface="Arial" panose="020B0604020202020204" pitchFamily="34" charset="0"/>
                <a:cs typeface="Arial" panose="020B0604020202020204" pitchFamily="34" charset="0"/>
              </a:rPr>
              <a:t>Broker </a:t>
            </a:r>
            <a:r>
              <a:rPr lang="en-GB" sz="2400" dirty="0" smtClean="0">
                <a:solidFill>
                  <a:srgbClr val="002060"/>
                </a:solidFill>
                <a:latin typeface="Arial" panose="020B0604020202020204" pitchFamily="34" charset="0"/>
                <a:cs typeface="Arial" panose="020B0604020202020204" pitchFamily="34" charset="0"/>
              </a:rPr>
              <a:t>exposes standardised ‘collections’ </a:t>
            </a:r>
            <a:r>
              <a:rPr lang="en-GB" sz="2400" dirty="0">
                <a:solidFill>
                  <a:srgbClr val="002060"/>
                </a:solidFill>
                <a:latin typeface="Arial" panose="020B0604020202020204" pitchFamily="34" charset="0"/>
                <a:cs typeface="Arial" panose="020B0604020202020204" pitchFamily="34" charset="0"/>
              </a:rPr>
              <a:t>metadata </a:t>
            </a:r>
            <a:r>
              <a:rPr lang="en-GB" sz="2400" dirty="0" smtClean="0">
                <a:solidFill>
                  <a:srgbClr val="002060"/>
                </a:solidFill>
                <a:latin typeface="Arial" panose="020B0604020202020204" pitchFamily="34" charset="0"/>
                <a:cs typeface="Arial" panose="020B0604020202020204" pitchFamily="34" charset="0"/>
              </a:rPr>
              <a:t>as </a:t>
            </a:r>
            <a:r>
              <a:rPr lang="en-GB" sz="2400" dirty="0">
                <a:solidFill>
                  <a:srgbClr val="002060"/>
                </a:solidFill>
                <a:latin typeface="Arial" panose="020B0604020202020204" pitchFamily="34" charset="0"/>
                <a:cs typeface="Arial" panose="020B0604020202020204" pitchFamily="34" charset="0"/>
              </a:rPr>
              <a:t>web services</a:t>
            </a:r>
          </a:p>
          <a:p>
            <a:pPr marL="1257300" lvl="2" indent="-342900">
              <a:spcAft>
                <a:spcPts val="1800"/>
              </a:spcAft>
              <a:buClr>
                <a:schemeClr val="accent1"/>
              </a:buClr>
              <a:buFont typeface="Arial" panose="020B0604020202020204" pitchFamily="34" charset="0"/>
              <a:buChar char="•"/>
            </a:pPr>
            <a:r>
              <a:rPr lang="en-GB" sz="2000" dirty="0" smtClean="0">
                <a:solidFill>
                  <a:srgbClr val="002060"/>
                </a:solidFill>
                <a:latin typeface="Arial" panose="020B0604020202020204" pitchFamily="34" charset="0"/>
                <a:cs typeface="Arial" panose="020B0604020202020204" pitchFamily="34" charset="0"/>
              </a:rPr>
              <a:t>OIA-PMH</a:t>
            </a:r>
            <a:r>
              <a:rPr lang="en-GB" sz="2000" dirty="0">
                <a:solidFill>
                  <a:srgbClr val="002060"/>
                </a:solidFill>
                <a:latin typeface="Arial" panose="020B0604020202020204" pitchFamily="34" charset="0"/>
                <a:cs typeface="Arial" panose="020B0604020202020204" pitchFamily="34" charset="0"/>
              </a:rPr>
              <a:t>: harvested by IODE-Ocean Data Portal (ODP)</a:t>
            </a:r>
          </a:p>
          <a:p>
            <a:pPr marL="1257300" lvl="2" indent="-342900">
              <a:spcAft>
                <a:spcPts val="1800"/>
              </a:spcAft>
              <a:buClr>
                <a:schemeClr val="accent1"/>
              </a:buClr>
              <a:buFont typeface="Arial" panose="020B0604020202020204" pitchFamily="34" charset="0"/>
              <a:buChar char="•"/>
            </a:pPr>
            <a:r>
              <a:rPr lang="en-GB" sz="2000" dirty="0" smtClean="0">
                <a:solidFill>
                  <a:srgbClr val="002060"/>
                </a:solidFill>
                <a:latin typeface="Arial" panose="020B0604020202020204" pitchFamily="34" charset="0"/>
                <a:cs typeface="Arial" panose="020B0604020202020204" pitchFamily="34" charset="0"/>
              </a:rPr>
              <a:t>CSW</a:t>
            </a:r>
            <a:r>
              <a:rPr lang="en-GB" sz="2000" dirty="0">
                <a:solidFill>
                  <a:srgbClr val="002060"/>
                </a:solidFill>
                <a:latin typeface="Arial" panose="020B0604020202020204" pitchFamily="34" charset="0"/>
                <a:cs typeface="Arial" panose="020B0604020202020204" pitchFamily="34" charset="0"/>
              </a:rPr>
              <a:t>: harvested by GEOSS portal</a:t>
            </a:r>
          </a:p>
          <a:p>
            <a:pPr marL="285750" indent="-285750">
              <a:buFont typeface="Arial" panose="020B0604020202020204" pitchFamily="34" charset="0"/>
              <a:buChar char="•"/>
            </a:pPr>
            <a:endParaRPr lang="en-GB" dirty="0" smtClean="0">
              <a:solidFill>
                <a:srgbClr val="002060"/>
              </a:solidFill>
            </a:endParaRPr>
          </a:p>
          <a:p>
            <a:pPr marL="342900" indent="-342900">
              <a:buFont typeface="Arial" panose="020B0604020202020204" pitchFamily="34" charset="0"/>
              <a:buChar char="•"/>
            </a:pPr>
            <a:r>
              <a:rPr lang="en-GB" sz="2400" dirty="0" smtClean="0">
                <a:solidFill>
                  <a:srgbClr val="002060"/>
                </a:solidFill>
                <a:latin typeface="Arial" panose="020B0604020202020204" pitchFamily="34" charset="0"/>
                <a:cs typeface="Arial" panose="020B0604020202020204" pitchFamily="34" charset="0"/>
              </a:rPr>
              <a:t>Metadata from regional data discovery systems accessible via global portals</a:t>
            </a:r>
            <a:endParaRPr lang="en-GB"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6159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3"/>
          <p:cNvSpPr txBox="1">
            <a:spLocks noGrp="1"/>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000">
                <a:solidFill>
                  <a:schemeClr val="accent1"/>
                </a:solidFill>
                <a:latin typeface="Arial" charset="0"/>
              </a:defRPr>
            </a:lvl1pPr>
            <a:lvl2pPr marL="742950" indent="-285750">
              <a:defRPr sz="2000">
                <a:solidFill>
                  <a:schemeClr val="accent1"/>
                </a:solidFill>
                <a:latin typeface="Arial" charset="0"/>
              </a:defRPr>
            </a:lvl2pPr>
            <a:lvl3pPr marL="1143000" indent="-228600">
              <a:defRPr sz="2000">
                <a:solidFill>
                  <a:schemeClr val="accent1"/>
                </a:solidFill>
                <a:latin typeface="Arial" charset="0"/>
              </a:defRPr>
            </a:lvl3pPr>
            <a:lvl4pPr marL="1600200" indent="-228600">
              <a:defRPr sz="2000">
                <a:solidFill>
                  <a:schemeClr val="accent1"/>
                </a:solidFill>
                <a:latin typeface="Arial" charset="0"/>
              </a:defRPr>
            </a:lvl4pPr>
            <a:lvl5pPr marL="2057400" indent="-228600">
              <a:defRPr sz="2000">
                <a:solidFill>
                  <a:schemeClr val="accent1"/>
                </a:solidFill>
                <a:latin typeface="Arial" charset="0"/>
              </a:defRPr>
            </a:lvl5pPr>
            <a:lvl6pPr marL="2514600" indent="-228600" eaLnBrk="0" fontAlgn="base" hangingPunct="0">
              <a:spcBef>
                <a:spcPct val="0"/>
              </a:spcBef>
              <a:spcAft>
                <a:spcPct val="0"/>
              </a:spcAft>
              <a:defRPr sz="2000">
                <a:solidFill>
                  <a:schemeClr val="accent1"/>
                </a:solidFill>
                <a:latin typeface="Arial" charset="0"/>
              </a:defRPr>
            </a:lvl6pPr>
            <a:lvl7pPr marL="2971800" indent="-228600" eaLnBrk="0" fontAlgn="base" hangingPunct="0">
              <a:spcBef>
                <a:spcPct val="0"/>
              </a:spcBef>
              <a:spcAft>
                <a:spcPct val="0"/>
              </a:spcAft>
              <a:defRPr sz="2000">
                <a:solidFill>
                  <a:schemeClr val="accent1"/>
                </a:solidFill>
                <a:latin typeface="Arial" charset="0"/>
              </a:defRPr>
            </a:lvl7pPr>
            <a:lvl8pPr marL="3429000" indent="-228600" eaLnBrk="0" fontAlgn="base" hangingPunct="0">
              <a:spcBef>
                <a:spcPct val="0"/>
              </a:spcBef>
              <a:spcAft>
                <a:spcPct val="0"/>
              </a:spcAft>
              <a:defRPr sz="2000">
                <a:solidFill>
                  <a:schemeClr val="accent1"/>
                </a:solidFill>
                <a:latin typeface="Arial" charset="0"/>
              </a:defRPr>
            </a:lvl8pPr>
            <a:lvl9pPr marL="3886200" indent="-228600" eaLnBrk="0" fontAlgn="base" hangingPunct="0">
              <a:spcBef>
                <a:spcPct val="0"/>
              </a:spcBef>
              <a:spcAft>
                <a:spcPct val="0"/>
              </a:spcAft>
              <a:defRPr sz="2000">
                <a:solidFill>
                  <a:schemeClr val="accent1"/>
                </a:solidFill>
                <a:latin typeface="Arial" charset="0"/>
              </a:defRPr>
            </a:lvl9pPr>
          </a:lstStyle>
          <a:p>
            <a:pPr algn="r" eaLnBrk="1" hangingPunct="1"/>
            <a:fld id="{6D9E12FC-8A84-478C-B687-F12791C6178D}" type="slidenum">
              <a:rPr lang="en-GB" altLang="en-US" sz="1200">
                <a:solidFill>
                  <a:srgbClr val="045C75"/>
                </a:solidFill>
              </a:rPr>
              <a:pPr algn="r" eaLnBrk="1" hangingPunct="1"/>
              <a:t>12</a:t>
            </a:fld>
            <a:endParaRPr lang="en-GB" altLang="en-US" sz="1200">
              <a:solidFill>
                <a:srgbClr val="045C75"/>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332656"/>
            <a:ext cx="8883081"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987824" y="2564904"/>
            <a:ext cx="4608512" cy="1224136"/>
          </a:xfrm>
          <a:prstGeom prst="rect">
            <a:avLst/>
          </a:prstGeom>
          <a:noFill/>
          <a:ln w="28575">
            <a:no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2771800" y="3140968"/>
            <a:ext cx="4320480" cy="1008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457" t="52655" r="17307" b="28086"/>
          <a:stretch/>
        </p:blipFill>
        <p:spPr bwMode="auto">
          <a:xfrm>
            <a:off x="467544" y="4437112"/>
            <a:ext cx="8341164" cy="1880792"/>
          </a:xfrm>
          <a:prstGeom prst="rect">
            <a:avLst/>
          </a:prstGeom>
          <a:ln w="9525">
            <a:solidFill>
              <a:srgbClr val="0070C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102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1511300" y="333375"/>
            <a:ext cx="7309172" cy="936625"/>
          </a:xfrm>
        </p:spPr>
        <p:txBody>
          <a:bodyPr/>
          <a:lstStyle/>
          <a:p>
            <a:pPr algn="r"/>
            <a:r>
              <a:rPr lang="en-GB" altLang="en-US" sz="3600" b="1" dirty="0" smtClean="0">
                <a:solidFill>
                  <a:srgbClr val="002060"/>
                </a:solidFill>
              </a:rPr>
              <a:t>ODIP 2</a:t>
            </a:r>
          </a:p>
        </p:txBody>
      </p:sp>
      <p:sp>
        <p:nvSpPr>
          <p:cNvPr id="21507" name="Content Placeholder 2"/>
          <p:cNvSpPr>
            <a:spLocks noGrp="1"/>
          </p:cNvSpPr>
          <p:nvPr>
            <p:ph idx="4294967295"/>
          </p:nvPr>
        </p:nvSpPr>
        <p:spPr>
          <a:xfrm>
            <a:off x="611560" y="1484313"/>
            <a:ext cx="7597403" cy="4895850"/>
          </a:xfrm>
        </p:spPr>
        <p:txBody>
          <a:bodyPr>
            <a:normAutofit/>
          </a:bodyPr>
          <a:lstStyle/>
          <a:p>
            <a:pPr eaLnBrk="1" hangingPunct="1">
              <a:spcAft>
                <a:spcPts val="1800"/>
              </a:spcAft>
            </a:pPr>
            <a:r>
              <a:rPr lang="en-GB" altLang="en-US" sz="2400" dirty="0" smtClean="0">
                <a:solidFill>
                  <a:srgbClr val="002060"/>
                </a:solidFill>
                <a:latin typeface="Arial" charset="0"/>
                <a:cs typeface="Arial" charset="0"/>
              </a:rPr>
              <a:t>Establishing interoperability across cruise summary reporting (CSR) systems in Europe, the USA and Australia, and with the Partnership for Observing the Global Oceans (POGO) portal </a:t>
            </a:r>
          </a:p>
          <a:p>
            <a:pPr lvl="1" eaLnBrk="1" hangingPunct="1">
              <a:spcBef>
                <a:spcPts val="1800"/>
              </a:spcBef>
              <a:spcAft>
                <a:spcPts val="1800"/>
              </a:spcAft>
            </a:pPr>
            <a:r>
              <a:rPr lang="en-GB" altLang="en-US" sz="2200" dirty="0" smtClean="0">
                <a:solidFill>
                  <a:srgbClr val="002060"/>
                </a:solidFill>
                <a:latin typeface="Arial" charset="0"/>
                <a:cs typeface="Arial" charset="0"/>
              </a:rPr>
              <a:t>Improvement of delivery and exchange of cruise summary information through the use of common formats and vocabularies</a:t>
            </a:r>
          </a:p>
          <a:p>
            <a:pPr lvl="1" eaLnBrk="1" hangingPunct="1">
              <a:spcBef>
                <a:spcPts val="1200"/>
              </a:spcBef>
              <a:spcAft>
                <a:spcPts val="1800"/>
              </a:spcAft>
            </a:pPr>
            <a:r>
              <a:rPr lang="en-GB" altLang="en-US" sz="2200" dirty="0" smtClean="0">
                <a:solidFill>
                  <a:srgbClr val="002060"/>
                </a:solidFill>
                <a:latin typeface="Arial" charset="0"/>
                <a:cs typeface="Arial" charset="0"/>
              </a:rPr>
              <a:t>Using </a:t>
            </a:r>
            <a:r>
              <a:rPr lang="en-GB" altLang="en-US" sz="2200" dirty="0" err="1" smtClean="0">
                <a:solidFill>
                  <a:srgbClr val="002060"/>
                </a:solidFill>
                <a:latin typeface="Arial" charset="0"/>
                <a:cs typeface="Arial" charset="0"/>
              </a:rPr>
              <a:t>GeoNetWorks</a:t>
            </a:r>
            <a:r>
              <a:rPr lang="en-GB" altLang="en-US" sz="2200" dirty="0" smtClean="0">
                <a:solidFill>
                  <a:srgbClr val="002060"/>
                </a:solidFill>
                <a:latin typeface="Arial" charset="0"/>
                <a:cs typeface="Arial" charset="0"/>
              </a:rPr>
              <a:t> for routine harvesting of cruise data from the regional cruise summary reporting systems</a:t>
            </a:r>
            <a:endParaRPr lang="en-GB" altLang="en-US" sz="2200" dirty="0" smtClean="0"/>
          </a:p>
        </p:txBody>
      </p:sp>
    </p:spTree>
    <p:extLst>
      <p:ext uri="{BB962C8B-B14F-4D97-AF65-F5344CB8AC3E}">
        <p14:creationId xmlns:p14="http://schemas.microsoft.com/office/powerpoint/2010/main" val="3863260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7544" y="476672"/>
            <a:ext cx="8229600" cy="936104"/>
          </a:xfrm>
        </p:spPr>
        <p:txBody>
          <a:bodyPr/>
          <a:lstStyle/>
          <a:p>
            <a:pPr algn="r"/>
            <a:r>
              <a:rPr lang="en-GB" altLang="en-US" sz="3600" b="1" dirty="0" smtClean="0">
                <a:solidFill>
                  <a:srgbClr val="002060"/>
                </a:solidFill>
              </a:rPr>
              <a:t>ODIP 2: progress</a:t>
            </a:r>
          </a:p>
        </p:txBody>
      </p:sp>
      <p:sp>
        <p:nvSpPr>
          <p:cNvPr id="3" name="Content Placeholder 2"/>
          <p:cNvSpPr>
            <a:spLocks noGrp="1"/>
          </p:cNvSpPr>
          <p:nvPr>
            <p:ph idx="1"/>
          </p:nvPr>
        </p:nvSpPr>
        <p:spPr>
          <a:xfrm>
            <a:off x="539552" y="1628800"/>
            <a:ext cx="8147248" cy="5112568"/>
          </a:xfrm>
        </p:spPr>
        <p:txBody>
          <a:bodyPr>
            <a:normAutofit/>
          </a:bodyPr>
          <a:lstStyle/>
          <a:p>
            <a:pPr>
              <a:spcAft>
                <a:spcPts val="1800"/>
              </a:spcAft>
            </a:pPr>
            <a:r>
              <a:rPr lang="en-GB" sz="2400" dirty="0" err="1" smtClean="0">
                <a:solidFill>
                  <a:srgbClr val="002060"/>
                </a:solidFill>
                <a:latin typeface="Arial" panose="020B0604020202020204" pitchFamily="34" charset="0"/>
                <a:cs typeface="Arial" panose="020B0604020202020204" pitchFamily="34" charset="0"/>
              </a:rPr>
              <a:t>SeaDataNet</a:t>
            </a:r>
            <a:r>
              <a:rPr lang="en-GB" sz="2400" dirty="0" smtClean="0">
                <a:solidFill>
                  <a:srgbClr val="002060"/>
                </a:solidFill>
                <a:latin typeface="Arial" panose="020B0604020202020204" pitchFamily="34" charset="0"/>
                <a:cs typeface="Arial" panose="020B0604020202020204" pitchFamily="34" charset="0"/>
              </a:rPr>
              <a:t> CSR (Cruise Summary Report) 3.0 schema adopted by:</a:t>
            </a:r>
          </a:p>
          <a:p>
            <a:pPr lvl="1">
              <a:spcAft>
                <a:spcPts val="1200"/>
              </a:spcAft>
            </a:pPr>
            <a:r>
              <a:rPr lang="en-GB" sz="2000" dirty="0" smtClean="0">
                <a:solidFill>
                  <a:srgbClr val="002060"/>
                </a:solidFill>
                <a:latin typeface="Arial" panose="020B0604020202020204" pitchFamily="34" charset="0"/>
                <a:cs typeface="Arial" panose="020B0604020202020204" pitchFamily="34" charset="0"/>
              </a:rPr>
              <a:t>R2R consortium partners (USA)</a:t>
            </a:r>
          </a:p>
          <a:p>
            <a:pPr lvl="1">
              <a:spcAft>
                <a:spcPts val="2400"/>
              </a:spcAft>
            </a:pPr>
            <a:r>
              <a:rPr lang="en-GB" sz="2000" dirty="0" smtClean="0">
                <a:solidFill>
                  <a:srgbClr val="002060"/>
                </a:solidFill>
                <a:latin typeface="Arial" panose="020B0604020202020204" pitchFamily="34" charset="0"/>
                <a:cs typeface="Arial" panose="020B0604020202020204" pitchFamily="34" charset="0"/>
              </a:rPr>
              <a:t>Marine National Facility (Australia)</a:t>
            </a:r>
          </a:p>
          <a:p>
            <a:pPr>
              <a:spcAft>
                <a:spcPts val="2400"/>
              </a:spcAft>
            </a:pPr>
            <a:r>
              <a:rPr lang="en-GB" sz="2400" dirty="0">
                <a:solidFill>
                  <a:srgbClr val="002060"/>
                </a:solidFill>
                <a:latin typeface="Arial" panose="020B0604020202020204" pitchFamily="34" charset="0"/>
                <a:cs typeface="Arial" panose="020B0604020202020204" pitchFamily="34" charset="0"/>
              </a:rPr>
              <a:t>Deployment of </a:t>
            </a:r>
            <a:r>
              <a:rPr lang="en-GB" sz="2400" dirty="0" err="1">
                <a:solidFill>
                  <a:srgbClr val="002060"/>
                </a:solidFill>
                <a:latin typeface="Arial" panose="020B0604020202020204" pitchFamily="34" charset="0"/>
                <a:cs typeface="Arial" panose="020B0604020202020204" pitchFamily="34" charset="0"/>
              </a:rPr>
              <a:t>GeoNetwork</a:t>
            </a:r>
            <a:r>
              <a:rPr lang="en-GB" sz="2400" dirty="0">
                <a:solidFill>
                  <a:srgbClr val="002060"/>
                </a:solidFill>
                <a:latin typeface="Arial" panose="020B0604020202020204" pitchFamily="34" charset="0"/>
                <a:cs typeface="Arial" panose="020B0604020202020204" pitchFamily="34" charset="0"/>
              </a:rPr>
              <a:t> catalogues providing </a:t>
            </a:r>
            <a:r>
              <a:rPr lang="en-GB" sz="2400" dirty="0" smtClean="0">
                <a:solidFill>
                  <a:srgbClr val="002060"/>
                </a:solidFill>
                <a:latin typeface="Arial" panose="020B0604020202020204" pitchFamily="34" charset="0"/>
                <a:cs typeface="Arial" panose="020B0604020202020204" pitchFamily="34" charset="0"/>
              </a:rPr>
              <a:t>a </a:t>
            </a:r>
            <a:r>
              <a:rPr lang="en-GB" sz="2400" dirty="0">
                <a:solidFill>
                  <a:srgbClr val="002060"/>
                </a:solidFill>
                <a:latin typeface="Arial" panose="020B0604020202020204" pitchFamily="34" charset="0"/>
                <a:cs typeface="Arial" panose="020B0604020202020204" pitchFamily="34" charset="0"/>
              </a:rPr>
              <a:t>GUI (web portal) and API (CSW service</a:t>
            </a:r>
            <a:r>
              <a:rPr lang="en-GB" sz="2400" dirty="0" smtClean="0">
                <a:solidFill>
                  <a:srgbClr val="002060"/>
                </a:solidFill>
                <a:latin typeface="Arial" panose="020B0604020202020204" pitchFamily="34" charset="0"/>
                <a:cs typeface="Arial" panose="020B0604020202020204" pitchFamily="34" charset="0"/>
              </a:rPr>
              <a:t>) at </a:t>
            </a:r>
            <a:r>
              <a:rPr lang="en-GB" sz="2400" dirty="0">
                <a:solidFill>
                  <a:srgbClr val="002060"/>
                </a:solidFill>
                <a:latin typeface="Arial" panose="020B0604020202020204" pitchFamily="34" charset="0"/>
                <a:cs typeface="Arial" panose="020B0604020202020204" pitchFamily="34" charset="0"/>
              </a:rPr>
              <a:t>regional </a:t>
            </a:r>
            <a:r>
              <a:rPr lang="en-GB" sz="2400" dirty="0" smtClean="0">
                <a:solidFill>
                  <a:srgbClr val="002060"/>
                </a:solidFill>
                <a:latin typeface="Arial" panose="020B0604020202020204" pitchFamily="34" charset="0"/>
                <a:cs typeface="Arial" panose="020B0604020202020204" pitchFamily="34" charset="0"/>
              </a:rPr>
              <a:t>nodes</a:t>
            </a:r>
          </a:p>
          <a:p>
            <a:pPr>
              <a:lnSpc>
                <a:spcPct val="120000"/>
              </a:lnSpc>
              <a:spcBef>
                <a:spcPts val="1200"/>
              </a:spcBef>
              <a:spcAft>
                <a:spcPts val="2400"/>
              </a:spcAft>
            </a:pPr>
            <a:r>
              <a:rPr lang="en-GB" sz="2400" dirty="0" smtClean="0">
                <a:solidFill>
                  <a:srgbClr val="002060"/>
                </a:solidFill>
                <a:latin typeface="Arial" panose="020B0604020202020204" pitchFamily="34" charset="0"/>
                <a:cs typeface="Arial" panose="020B0604020202020204" pitchFamily="34" charset="0"/>
              </a:rPr>
              <a:t>ISO Cruise Summary Reports harvested from regional nodes and exposed  in the POGO portal</a:t>
            </a:r>
          </a:p>
        </p:txBody>
      </p:sp>
    </p:spTree>
    <p:extLst>
      <p:ext uri="{BB962C8B-B14F-4D97-AF65-F5344CB8AC3E}">
        <p14:creationId xmlns:p14="http://schemas.microsoft.com/office/powerpoint/2010/main" val="2817247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09600" y="857250"/>
            <a:ext cx="8229600" cy="7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r>
              <a:rPr lang="en-GB" sz="3600" b="1" dirty="0" smtClean="0"/>
              <a:t>ODIP 2: progress</a:t>
            </a:r>
            <a:endParaRPr lang="en-GB" sz="3600" b="1" dirty="0"/>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4090" t="6152" r="24827" b="34544"/>
          <a:stretch/>
        </p:blipFill>
        <p:spPr bwMode="auto">
          <a:xfrm>
            <a:off x="107503" y="116633"/>
            <a:ext cx="6120000" cy="3996513"/>
          </a:xfrm>
          <a:prstGeom prst="rect">
            <a:avLst/>
          </a:prstGeom>
          <a:noFill/>
          <a:ln w="9525">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2945" t="5981" r="24886" b="31039"/>
          <a:stretch/>
        </p:blipFill>
        <p:spPr bwMode="auto">
          <a:xfrm>
            <a:off x="2699792" y="2513475"/>
            <a:ext cx="6120000" cy="41558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Oval 6"/>
          <p:cNvSpPr/>
          <p:nvPr/>
        </p:nvSpPr>
        <p:spPr>
          <a:xfrm>
            <a:off x="1115616" y="2348880"/>
            <a:ext cx="1368152" cy="216024"/>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3563888" y="4365104"/>
            <a:ext cx="1368152" cy="216024"/>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626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457200" y="2189584"/>
            <a:ext cx="8229600" cy="4551784"/>
          </a:xfrm>
        </p:spPr>
        <p:txBody>
          <a:bodyPr/>
          <a:lstStyle/>
          <a:p>
            <a:pPr eaLnBrk="1" hangingPunct="1">
              <a:spcAft>
                <a:spcPts val="1800"/>
              </a:spcAft>
            </a:pPr>
            <a:r>
              <a:rPr lang="en-GB" altLang="en-US" sz="2400" dirty="0" smtClean="0">
                <a:solidFill>
                  <a:srgbClr val="002060"/>
                </a:solidFill>
                <a:latin typeface="Arial" panose="020B0604020202020204" pitchFamily="34" charset="0"/>
                <a:cs typeface="Arial" panose="020B0604020202020204" pitchFamily="34" charset="0"/>
              </a:rPr>
              <a:t>Establishment of a prototype for a Sensor Observation Service (SOS) for selected sensors installed on vessels and in real-time monitoring systems using sensor web enablement (SWE)</a:t>
            </a:r>
          </a:p>
          <a:p>
            <a:pPr lvl="1">
              <a:spcAft>
                <a:spcPts val="1800"/>
              </a:spcAft>
            </a:pPr>
            <a:r>
              <a:rPr lang="en-GB" altLang="en-US" dirty="0">
                <a:solidFill>
                  <a:srgbClr val="002060"/>
                </a:solidFill>
                <a:latin typeface="Arial" panose="020B0604020202020204" pitchFamily="34" charset="0"/>
                <a:cs typeface="Arial" panose="020B0604020202020204" pitchFamily="34" charset="0"/>
              </a:rPr>
              <a:t>progress regional initiatives towards </a:t>
            </a:r>
            <a:r>
              <a:rPr lang="en-GB" altLang="en-US" dirty="0" smtClean="0">
                <a:solidFill>
                  <a:srgbClr val="002060"/>
                </a:solidFill>
                <a:latin typeface="Arial" panose="020B0604020202020204" pitchFamily="34" charset="0"/>
                <a:cs typeface="Arial" panose="020B0604020202020204" pitchFamily="34" charset="0"/>
              </a:rPr>
              <a:t>the adoption of SWE allowing direct standardised access to the data from operational sensor systems</a:t>
            </a:r>
          </a:p>
        </p:txBody>
      </p:sp>
      <p:sp>
        <p:nvSpPr>
          <p:cNvPr id="4" name="Title 1"/>
          <p:cNvSpPr txBox="1">
            <a:spLocks/>
          </p:cNvSpPr>
          <p:nvPr/>
        </p:nvSpPr>
        <p:spPr>
          <a:xfrm>
            <a:off x="467544" y="620688"/>
            <a:ext cx="8229600" cy="936104"/>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r"/>
            <a:r>
              <a:rPr lang="en-GB" altLang="en-US" sz="3600" b="1" dirty="0" smtClean="0">
                <a:solidFill>
                  <a:srgbClr val="002060"/>
                </a:solidFill>
              </a:rPr>
              <a:t>ODIP 3</a:t>
            </a:r>
          </a:p>
        </p:txBody>
      </p:sp>
    </p:spTree>
    <p:extLst>
      <p:ext uri="{BB962C8B-B14F-4D97-AF65-F5344CB8AC3E}">
        <p14:creationId xmlns:p14="http://schemas.microsoft.com/office/powerpoint/2010/main" val="966395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04088"/>
            <a:ext cx="8229600" cy="780696"/>
          </a:xfrm>
        </p:spPr>
        <p:txBody>
          <a:bodyPr/>
          <a:lstStyle/>
          <a:p>
            <a:pPr algn="r"/>
            <a:r>
              <a:rPr lang="en-GB" altLang="en-US" sz="3600" b="1" dirty="0" smtClean="0">
                <a:solidFill>
                  <a:srgbClr val="002060"/>
                </a:solidFill>
              </a:rPr>
              <a:t>ODIP 3: progress</a:t>
            </a:r>
          </a:p>
        </p:txBody>
      </p:sp>
      <p:sp>
        <p:nvSpPr>
          <p:cNvPr id="3" name="Content Placeholder 2"/>
          <p:cNvSpPr>
            <a:spLocks noGrp="1"/>
          </p:cNvSpPr>
          <p:nvPr>
            <p:ph idx="1"/>
          </p:nvPr>
        </p:nvSpPr>
        <p:spPr>
          <a:xfrm>
            <a:off x="457200" y="1556792"/>
            <a:ext cx="8229600" cy="4767808"/>
          </a:xfrm>
        </p:spPr>
        <p:txBody>
          <a:bodyPr>
            <a:normAutofit/>
          </a:bodyPr>
          <a:lstStyle/>
          <a:p>
            <a:pPr>
              <a:spcBef>
                <a:spcPts val="1200"/>
              </a:spcBef>
              <a:spcAft>
                <a:spcPts val="600"/>
              </a:spcAft>
            </a:pPr>
            <a:r>
              <a:rPr lang="en-GB" dirty="0" smtClean="0">
                <a:solidFill>
                  <a:srgbClr val="002060"/>
                </a:solidFill>
                <a:latin typeface="Arial" panose="020B0604020202020204" pitchFamily="34" charset="0"/>
                <a:cs typeface="Arial" panose="020B0604020202020204" pitchFamily="34" charset="0"/>
              </a:rPr>
              <a:t>Multiple initiatives  </a:t>
            </a:r>
            <a:r>
              <a:rPr lang="en-GB" dirty="0">
                <a:solidFill>
                  <a:srgbClr val="002060"/>
                </a:solidFill>
                <a:latin typeface="Arial" panose="020B0604020202020204" pitchFamily="34" charset="0"/>
                <a:cs typeface="Arial" panose="020B0604020202020204" pitchFamily="34" charset="0"/>
              </a:rPr>
              <a:t>in the marine </a:t>
            </a:r>
            <a:r>
              <a:rPr lang="en-GB" dirty="0" smtClean="0">
                <a:solidFill>
                  <a:srgbClr val="002060"/>
                </a:solidFill>
                <a:latin typeface="Arial" panose="020B0604020202020204" pitchFamily="34" charset="0"/>
                <a:cs typeface="Arial" panose="020B0604020202020204" pitchFamily="34" charset="0"/>
              </a:rPr>
              <a:t>domain addressing some aspect of SWE:</a:t>
            </a:r>
          </a:p>
          <a:p>
            <a:pPr lvl="1">
              <a:spcAft>
                <a:spcPts val="1200"/>
              </a:spcAft>
            </a:pPr>
            <a:r>
              <a:rPr lang="en-GB" dirty="0" smtClean="0">
                <a:solidFill>
                  <a:srgbClr val="002060"/>
                </a:solidFill>
                <a:latin typeface="Arial" panose="020B0604020202020204" pitchFamily="34" charset="0"/>
                <a:cs typeface="Arial" panose="020B0604020202020204" pitchFamily="34" charset="0"/>
              </a:rPr>
              <a:t>Europe  research  </a:t>
            </a:r>
            <a:r>
              <a:rPr lang="en-GB" dirty="0">
                <a:solidFill>
                  <a:srgbClr val="002060"/>
                </a:solidFill>
                <a:latin typeface="Arial" panose="020B0604020202020204" pitchFamily="34" charset="0"/>
                <a:cs typeface="Arial" panose="020B0604020202020204" pitchFamily="34" charset="0"/>
              </a:rPr>
              <a:t>projects  for  observing  </a:t>
            </a:r>
            <a:r>
              <a:rPr lang="en-GB" dirty="0" smtClean="0">
                <a:solidFill>
                  <a:srgbClr val="002060"/>
                </a:solidFill>
                <a:latin typeface="Arial" panose="020B0604020202020204" pitchFamily="34" charset="0"/>
                <a:cs typeface="Arial" panose="020B0604020202020204" pitchFamily="34" charset="0"/>
              </a:rPr>
              <a:t>systems (</a:t>
            </a:r>
            <a:r>
              <a:rPr lang="en-GB" dirty="0" err="1" smtClean="0">
                <a:solidFill>
                  <a:srgbClr val="002060"/>
                </a:solidFill>
                <a:latin typeface="Arial" panose="020B0604020202020204" pitchFamily="34" charset="0"/>
                <a:cs typeface="Arial" panose="020B0604020202020204" pitchFamily="34" charset="0"/>
              </a:rPr>
              <a:t>EuroFleets</a:t>
            </a:r>
            <a:r>
              <a:rPr lang="en-GB" dirty="0" smtClean="0">
                <a:solidFill>
                  <a:srgbClr val="002060"/>
                </a:solidFill>
                <a:latin typeface="Arial" panose="020B0604020202020204" pitchFamily="34" charset="0"/>
                <a:cs typeface="Arial" panose="020B0604020202020204" pitchFamily="34" charset="0"/>
              </a:rPr>
              <a:t>, JERICO  FixO3</a:t>
            </a:r>
            <a:r>
              <a:rPr lang="en-GB" dirty="0">
                <a:solidFill>
                  <a:srgbClr val="002060"/>
                </a:solidFill>
                <a:latin typeface="Arial" panose="020B0604020202020204" pitchFamily="34" charset="0"/>
                <a:cs typeface="Arial" panose="020B0604020202020204" pitchFamily="34" charset="0"/>
              </a:rPr>
              <a:t>,  </a:t>
            </a:r>
            <a:r>
              <a:rPr lang="en-GB" dirty="0" err="1">
                <a:solidFill>
                  <a:srgbClr val="002060"/>
                </a:solidFill>
                <a:latin typeface="Arial" panose="020B0604020202020204" pitchFamily="34" charset="0"/>
                <a:cs typeface="Arial" panose="020B0604020202020204" pitchFamily="34" charset="0"/>
              </a:rPr>
              <a:t>AtlantOS</a:t>
            </a:r>
            <a:r>
              <a:rPr lang="en-GB" dirty="0">
                <a:solidFill>
                  <a:srgbClr val="002060"/>
                </a:solidFill>
                <a:latin typeface="Arial" panose="020B0604020202020204" pitchFamily="34" charset="0"/>
                <a:cs typeface="Arial" panose="020B0604020202020204" pitchFamily="34" charset="0"/>
              </a:rPr>
              <a:t>,  GROOM),  data  management  (</a:t>
            </a:r>
            <a:r>
              <a:rPr lang="en-GB" dirty="0" err="1">
                <a:solidFill>
                  <a:srgbClr val="002060"/>
                </a:solidFill>
                <a:latin typeface="Arial" panose="020B0604020202020204" pitchFamily="34" charset="0"/>
                <a:cs typeface="Arial" panose="020B0604020202020204" pitchFamily="34" charset="0"/>
              </a:rPr>
              <a:t>SeaDataNet</a:t>
            </a:r>
            <a:r>
              <a:rPr lang="en-GB" dirty="0">
                <a:solidFill>
                  <a:srgbClr val="002060"/>
                </a:solidFill>
                <a:latin typeface="Arial" panose="020B0604020202020204" pitchFamily="34" charset="0"/>
                <a:cs typeface="Arial" panose="020B0604020202020204" pitchFamily="34" charset="0"/>
              </a:rPr>
              <a:t> </a:t>
            </a:r>
            <a:r>
              <a:rPr lang="en-GB" dirty="0" smtClean="0">
                <a:solidFill>
                  <a:srgbClr val="002060"/>
                </a:solidFill>
                <a:latin typeface="Arial" panose="020B0604020202020204" pitchFamily="34" charset="0"/>
                <a:cs typeface="Arial" panose="020B0604020202020204" pitchFamily="34" charset="0"/>
              </a:rPr>
              <a:t>); </a:t>
            </a:r>
            <a:r>
              <a:rPr lang="en-GB" dirty="0">
                <a:solidFill>
                  <a:srgbClr val="002060"/>
                </a:solidFill>
                <a:latin typeface="Arial" panose="020B0604020202020204" pitchFamily="34" charset="0"/>
                <a:cs typeface="Arial" panose="020B0604020202020204" pitchFamily="34" charset="0"/>
              </a:rPr>
              <a:t>instruments and sensors (Sense OCEAN, NEXOS, and </a:t>
            </a:r>
            <a:r>
              <a:rPr lang="en-GB" dirty="0" err="1">
                <a:solidFill>
                  <a:srgbClr val="002060"/>
                </a:solidFill>
                <a:latin typeface="Arial" panose="020B0604020202020204" pitchFamily="34" charset="0"/>
                <a:cs typeface="Arial" panose="020B0604020202020204" pitchFamily="34" charset="0"/>
              </a:rPr>
              <a:t>SCHeMA</a:t>
            </a:r>
            <a:r>
              <a:rPr lang="en-GB" dirty="0">
                <a:solidFill>
                  <a:srgbClr val="002060"/>
                </a:solidFill>
                <a:latin typeface="Arial" panose="020B0604020202020204" pitchFamily="34" charset="0"/>
                <a:cs typeface="Arial" panose="020B0604020202020204" pitchFamily="34" charset="0"/>
              </a:rPr>
              <a:t>), </a:t>
            </a:r>
            <a:endParaRPr lang="en-GB" dirty="0" smtClean="0">
              <a:solidFill>
                <a:srgbClr val="002060"/>
              </a:solidFill>
              <a:latin typeface="Arial" panose="020B0604020202020204" pitchFamily="34" charset="0"/>
              <a:cs typeface="Arial" panose="020B0604020202020204" pitchFamily="34" charset="0"/>
            </a:endParaRPr>
          </a:p>
          <a:p>
            <a:pPr lvl="1">
              <a:spcAft>
                <a:spcPts val="1200"/>
              </a:spcAft>
            </a:pPr>
            <a:r>
              <a:rPr lang="en-GB" dirty="0" smtClean="0">
                <a:solidFill>
                  <a:srgbClr val="002060"/>
                </a:solidFill>
                <a:latin typeface="Arial" panose="020B0604020202020204" pitchFamily="34" charset="0"/>
                <a:cs typeface="Arial" panose="020B0604020202020204" pitchFamily="34" charset="0"/>
              </a:rPr>
              <a:t>USA major  </a:t>
            </a:r>
            <a:r>
              <a:rPr lang="en-GB" dirty="0">
                <a:solidFill>
                  <a:srgbClr val="002060"/>
                </a:solidFill>
                <a:latin typeface="Arial" panose="020B0604020202020204" pitchFamily="34" charset="0"/>
                <a:cs typeface="Arial" panose="020B0604020202020204" pitchFamily="34" charset="0"/>
              </a:rPr>
              <a:t>implementations  of  SWE  </a:t>
            </a:r>
            <a:r>
              <a:rPr lang="en-GB" dirty="0" smtClean="0">
                <a:solidFill>
                  <a:srgbClr val="002060"/>
                </a:solidFill>
                <a:latin typeface="Arial" panose="020B0604020202020204" pitchFamily="34" charset="0"/>
                <a:cs typeface="Arial" panose="020B0604020202020204" pitchFamily="34" charset="0"/>
              </a:rPr>
              <a:t>in </a:t>
            </a:r>
            <a:r>
              <a:rPr lang="en-GB" dirty="0">
                <a:solidFill>
                  <a:srgbClr val="002060"/>
                </a:solidFill>
                <a:latin typeface="Arial" panose="020B0604020202020204" pitchFamily="34" charset="0"/>
                <a:cs typeface="Arial" panose="020B0604020202020204" pitchFamily="34" charset="0"/>
              </a:rPr>
              <a:t>US-IOOS  </a:t>
            </a:r>
            <a:r>
              <a:rPr lang="en-GB" dirty="0" smtClean="0">
                <a:solidFill>
                  <a:srgbClr val="002060"/>
                </a:solidFill>
                <a:latin typeface="Arial" panose="020B0604020202020204" pitchFamily="34" charset="0"/>
                <a:cs typeface="Arial" panose="020B0604020202020204" pitchFamily="34" charset="0"/>
              </a:rPr>
              <a:t>programme</a:t>
            </a:r>
          </a:p>
          <a:p>
            <a:pPr lvl="1">
              <a:spcAft>
                <a:spcPts val="1200"/>
              </a:spcAft>
            </a:pPr>
            <a:r>
              <a:rPr lang="en-GB" dirty="0" smtClean="0">
                <a:solidFill>
                  <a:srgbClr val="002060"/>
                </a:solidFill>
                <a:latin typeface="Arial" panose="020B0604020202020204" pitchFamily="34" charset="0"/>
                <a:cs typeface="Arial" panose="020B0604020202020204" pitchFamily="34" charset="0"/>
              </a:rPr>
              <a:t>initiatives including SWE </a:t>
            </a:r>
            <a:r>
              <a:rPr lang="en-GB" dirty="0">
                <a:solidFill>
                  <a:srgbClr val="002060"/>
                </a:solidFill>
                <a:latin typeface="Arial" panose="020B0604020202020204" pitchFamily="34" charset="0"/>
                <a:cs typeface="Arial" panose="020B0604020202020204" pitchFamily="34" charset="0"/>
              </a:rPr>
              <a:t>in </a:t>
            </a:r>
            <a:r>
              <a:rPr lang="en-GB" dirty="0" smtClean="0">
                <a:solidFill>
                  <a:srgbClr val="002060"/>
                </a:solidFill>
                <a:latin typeface="Arial" panose="020B0604020202020204" pitchFamily="34" charset="0"/>
                <a:cs typeface="Arial" panose="020B0604020202020204" pitchFamily="34" charset="0"/>
              </a:rPr>
              <a:t>Australia</a:t>
            </a:r>
          </a:p>
          <a:p>
            <a:pPr>
              <a:spcAft>
                <a:spcPts val="1200"/>
              </a:spcAft>
            </a:pPr>
            <a:r>
              <a:rPr lang="en-GB" dirty="0">
                <a:solidFill>
                  <a:srgbClr val="002060"/>
                </a:solidFill>
                <a:latin typeface="Arial" panose="020B0604020202020204" pitchFamily="34" charset="0"/>
                <a:cs typeface="Arial" panose="020B0604020202020204" pitchFamily="34" charset="0"/>
              </a:rPr>
              <a:t>Community </a:t>
            </a:r>
            <a:r>
              <a:rPr lang="en-GB" dirty="0" smtClean="0">
                <a:solidFill>
                  <a:srgbClr val="002060"/>
                </a:solidFill>
                <a:latin typeface="Arial" panose="020B0604020202020204" pitchFamily="34" charset="0"/>
                <a:cs typeface="Arial" panose="020B0604020202020204" pitchFamily="34" charset="0"/>
              </a:rPr>
              <a:t>of </a:t>
            </a:r>
            <a:r>
              <a:rPr lang="en-GB" dirty="0">
                <a:solidFill>
                  <a:srgbClr val="002060"/>
                </a:solidFill>
                <a:latin typeface="Arial" panose="020B0604020202020204" pitchFamily="34" charset="0"/>
                <a:cs typeface="Arial" panose="020B0604020202020204" pitchFamily="34" charset="0"/>
              </a:rPr>
              <a:t>practice </a:t>
            </a:r>
            <a:r>
              <a:rPr lang="en-GB" dirty="0" smtClean="0">
                <a:solidFill>
                  <a:srgbClr val="002060"/>
                </a:solidFill>
                <a:latin typeface="Arial" panose="020B0604020202020204" pitchFamily="34" charset="0"/>
                <a:cs typeface="Arial" panose="020B0604020202020204" pitchFamily="34" charset="0"/>
              </a:rPr>
              <a:t>established</a:t>
            </a:r>
            <a:endParaRPr lang="en-GB"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06769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492896"/>
            <a:ext cx="8064896" cy="4570482"/>
          </a:xfrm>
          <a:prstGeom prst="rect">
            <a:avLst/>
          </a:prstGeom>
        </p:spPr>
        <p:txBody>
          <a:bodyPr wrap="square">
            <a:spAutoFit/>
          </a:bodyPr>
          <a:lstStyle/>
          <a:p>
            <a:pPr marL="342900" indent="-342900">
              <a:spcAft>
                <a:spcPts val="1800"/>
              </a:spcAft>
              <a:buClr>
                <a:srgbClr val="00B0F0"/>
              </a:buClr>
              <a:buFont typeface="Arial" panose="020B0604020202020204" pitchFamily="34" charset="0"/>
              <a:buChar char="•"/>
              <a:defRPr/>
            </a:pPr>
            <a:r>
              <a:rPr lang="en-GB" sz="2400" dirty="0">
                <a:solidFill>
                  <a:srgbClr val="002060"/>
                </a:solidFill>
                <a:latin typeface="Arial" panose="020B0604020202020204" pitchFamily="34" charset="0"/>
                <a:cs typeface="Arial" panose="020B0604020202020204" pitchFamily="34" charset="0"/>
              </a:rPr>
              <a:t>Continue and extend the activities of the existing ODIP project</a:t>
            </a:r>
          </a:p>
          <a:p>
            <a:pPr marL="342900" indent="-342900">
              <a:spcAft>
                <a:spcPts val="1800"/>
              </a:spcAft>
              <a:buClr>
                <a:srgbClr val="00B0F0"/>
              </a:buClr>
              <a:buFont typeface="Arial" panose="020B0604020202020204" pitchFamily="34" charset="0"/>
              <a:buChar char="•"/>
              <a:defRPr/>
            </a:pPr>
            <a:r>
              <a:rPr lang="en-GB" sz="2400" dirty="0">
                <a:solidFill>
                  <a:srgbClr val="002060"/>
                </a:solidFill>
                <a:latin typeface="Arial" panose="020B0604020202020204" pitchFamily="34" charset="0"/>
                <a:cs typeface="Arial" panose="020B0604020202020204" pitchFamily="34" charset="0"/>
              </a:rPr>
              <a:t>Expand the scope of ODIP to cover other domains e.g. marine biology, and </a:t>
            </a:r>
            <a:r>
              <a:rPr lang="en-GB" sz="2400" dirty="0" smtClean="0">
                <a:solidFill>
                  <a:srgbClr val="002060"/>
                </a:solidFill>
                <a:latin typeface="Arial" panose="020B0604020202020204" pitchFamily="34" charset="0"/>
                <a:cs typeface="Arial" panose="020B0604020202020204" pitchFamily="34" charset="0"/>
              </a:rPr>
              <a:t>include </a:t>
            </a:r>
            <a:r>
              <a:rPr lang="en-GB" sz="2400" dirty="0">
                <a:solidFill>
                  <a:srgbClr val="002060"/>
                </a:solidFill>
                <a:latin typeface="Arial" panose="020B0604020202020204" pitchFamily="34" charset="0"/>
                <a:cs typeface="Arial" panose="020B0604020202020204" pitchFamily="34" charset="0"/>
              </a:rPr>
              <a:t>additional partners</a:t>
            </a:r>
          </a:p>
          <a:p>
            <a:pPr marL="342900" indent="-342900">
              <a:spcAft>
                <a:spcPts val="1800"/>
              </a:spcAft>
              <a:buClr>
                <a:schemeClr val="bg1">
                  <a:lumMod val="75000"/>
                </a:schemeClr>
              </a:buClr>
              <a:buFont typeface="Arial" panose="020B0604020202020204" pitchFamily="34" charset="0"/>
              <a:buChar char="•"/>
              <a:defRPr/>
            </a:pPr>
            <a:r>
              <a:rPr lang="en-GB" sz="1600" dirty="0">
                <a:solidFill>
                  <a:schemeClr val="bg1">
                    <a:lumMod val="75000"/>
                  </a:schemeClr>
                </a:solidFill>
                <a:latin typeface="Arial" panose="020B0604020202020204" pitchFamily="34" charset="0"/>
                <a:cs typeface="Arial" panose="020B0604020202020204" pitchFamily="34" charset="0"/>
              </a:rPr>
              <a:t>Continued support of the coordination platform to facilitate the establishment of interoperability between regional data infrastructures in Europe, USA and Australia and also with global systems </a:t>
            </a:r>
            <a:r>
              <a:rPr lang="en-GB" sz="1600" dirty="0" smtClean="0">
                <a:solidFill>
                  <a:schemeClr val="bg1">
                    <a:lumMod val="75000"/>
                  </a:schemeClr>
                </a:solidFill>
                <a:latin typeface="Arial" panose="020B0604020202020204" pitchFamily="34" charset="0"/>
                <a:cs typeface="Arial" panose="020B0604020202020204" pitchFamily="34" charset="0"/>
              </a:rPr>
              <a:t>e.g</a:t>
            </a:r>
            <a:r>
              <a:rPr lang="en-GB" sz="1600" dirty="0">
                <a:solidFill>
                  <a:schemeClr val="bg1">
                    <a:lumMod val="75000"/>
                  </a:schemeClr>
                </a:solidFill>
                <a:latin typeface="Arial" panose="020B0604020202020204" pitchFamily="34" charset="0"/>
                <a:cs typeface="Arial" panose="020B0604020202020204" pitchFamily="34" charset="0"/>
              </a:rPr>
              <a:t>. IODE- ODP, GEOSS, POGO</a:t>
            </a:r>
          </a:p>
          <a:p>
            <a:pPr marL="342900" indent="-342900">
              <a:spcAft>
                <a:spcPts val="1800"/>
              </a:spcAft>
              <a:buClr>
                <a:schemeClr val="bg1">
                  <a:lumMod val="75000"/>
                </a:schemeClr>
              </a:buClr>
              <a:buFont typeface="Arial" panose="020B0604020202020204" pitchFamily="34" charset="0"/>
              <a:buChar char="•"/>
              <a:defRPr/>
            </a:pPr>
            <a:r>
              <a:rPr lang="en-GB" sz="1600" dirty="0">
                <a:solidFill>
                  <a:schemeClr val="bg1">
                    <a:lumMod val="75000"/>
                  </a:schemeClr>
                </a:solidFill>
                <a:latin typeface="Arial" panose="020B0604020202020204" pitchFamily="34" charset="0"/>
                <a:cs typeface="Arial" panose="020B0604020202020204" pitchFamily="34" charset="0"/>
              </a:rPr>
              <a:t>Develop common approaches for specific aspects of marine data management e.g. vocabularies, formats,  sensor web enablement etc. </a:t>
            </a:r>
          </a:p>
          <a:p>
            <a:pPr marL="342900" indent="-342900">
              <a:spcAft>
                <a:spcPts val="1800"/>
              </a:spcAft>
              <a:buClr>
                <a:schemeClr val="bg1">
                  <a:lumMod val="75000"/>
                </a:schemeClr>
              </a:buClr>
              <a:buFont typeface="Arial" panose="020B0604020202020204" pitchFamily="34" charset="0"/>
              <a:buChar char="•"/>
              <a:defRPr/>
            </a:pPr>
            <a:r>
              <a:rPr lang="en-GB" sz="1600" dirty="0">
                <a:solidFill>
                  <a:schemeClr val="bg1">
                    <a:lumMod val="75000"/>
                  </a:schemeClr>
                </a:solidFill>
                <a:latin typeface="Arial" panose="020B0604020202020204" pitchFamily="34" charset="0"/>
                <a:cs typeface="Arial" panose="020B0604020202020204" pitchFamily="34" charset="0"/>
              </a:rPr>
              <a:t>Development of existing and further prototype interoperability solutions </a:t>
            </a:r>
          </a:p>
          <a:p>
            <a:pPr marL="342900" indent="-342900">
              <a:buClr>
                <a:schemeClr val="accent2"/>
              </a:buClr>
              <a:buSzPct val="95000"/>
              <a:buFont typeface="Arial" panose="020B0604020202020204" pitchFamily="34" charset="0"/>
              <a:buChar char="•"/>
              <a:defRPr/>
            </a:pPr>
            <a:endParaRPr lang="en-GB" sz="2400" dirty="0">
              <a:solidFill>
                <a:srgbClr val="002060"/>
              </a:solidFill>
              <a:latin typeface="Arial" panose="020B0604020202020204" pitchFamily="34" charset="0"/>
              <a:cs typeface="Arial" panose="020B0604020202020204" pitchFamily="34" charset="0"/>
            </a:endParaRPr>
          </a:p>
        </p:txBody>
      </p:sp>
      <p:sp>
        <p:nvSpPr>
          <p:cNvPr id="19459" name="Title 1"/>
          <p:cNvSpPr txBox="1">
            <a:spLocks/>
          </p:cNvSpPr>
          <p:nvPr/>
        </p:nvSpPr>
        <p:spPr bwMode="auto">
          <a:xfrm>
            <a:off x="179512" y="1209378"/>
            <a:ext cx="843597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GB" altLang="en-US" sz="3200" b="1" dirty="0">
                <a:solidFill>
                  <a:schemeClr val="tx2"/>
                </a:solidFill>
                <a:latin typeface="Calibri" pitchFamily="34" charset="0"/>
              </a:rPr>
              <a:t>ODIP II: Extending the Ocean Data Interoperability Platform</a:t>
            </a:r>
          </a:p>
        </p:txBody>
      </p:sp>
      <p:sp>
        <p:nvSpPr>
          <p:cNvPr id="5" name="Title 1"/>
          <p:cNvSpPr txBox="1">
            <a:spLocks/>
          </p:cNvSpPr>
          <p:nvPr/>
        </p:nvSpPr>
        <p:spPr>
          <a:xfrm>
            <a:off x="4139952" y="549176"/>
            <a:ext cx="4706702" cy="8636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r"/>
            <a:r>
              <a:rPr lang="en-GB" sz="4400" b="1" dirty="0" smtClean="0"/>
              <a:t>What next?</a:t>
            </a:r>
            <a:endParaRPr lang="en-GB" sz="4400" b="1" dirty="0"/>
          </a:p>
        </p:txBody>
      </p:sp>
    </p:spTree>
    <p:extLst>
      <p:ext uri="{BB962C8B-B14F-4D97-AF65-F5344CB8AC3E}">
        <p14:creationId xmlns:p14="http://schemas.microsoft.com/office/powerpoint/2010/main" val="2744939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4294967295"/>
          </p:nvPr>
        </p:nvSpPr>
        <p:spPr>
          <a:xfrm>
            <a:off x="425450" y="1196975"/>
            <a:ext cx="8718550" cy="1368425"/>
          </a:xfrm>
        </p:spPr>
        <p:txBody>
          <a:bodyPr>
            <a:normAutofit/>
          </a:bodyPr>
          <a:lstStyle/>
          <a:p>
            <a:pPr marL="0" indent="0" eaLnBrk="1" fontAlgn="auto" hangingPunct="1">
              <a:lnSpc>
                <a:spcPct val="110000"/>
              </a:lnSpc>
              <a:spcAft>
                <a:spcPts val="1200"/>
              </a:spcAft>
              <a:buClr>
                <a:schemeClr val="accent3"/>
              </a:buClr>
              <a:buFont typeface="Wingdings 2" pitchFamily="18" charset="2"/>
              <a:buNone/>
              <a:defRPr/>
            </a:pPr>
            <a:r>
              <a:rPr lang="en-GB" sz="2400" b="1" dirty="0" smtClean="0">
                <a:solidFill>
                  <a:srgbClr val="002060"/>
                </a:solidFill>
                <a:latin typeface="+mj-lt"/>
                <a:cs typeface="Arial" panose="020B0604020202020204" pitchFamily="34" charset="0"/>
              </a:rPr>
              <a:t>Europe: 10 EU-funded partners (6 countries)</a:t>
            </a:r>
            <a:endParaRPr lang="en-GB" sz="1800" dirty="0" smtClean="0">
              <a:solidFill>
                <a:srgbClr val="002060"/>
              </a:solidFill>
              <a:latin typeface="Arial" panose="020B0604020202020204" pitchFamily="34" charset="0"/>
              <a:cs typeface="Arial" panose="020B0604020202020204" pitchFamily="34" charset="0"/>
            </a:endParaRPr>
          </a:p>
          <a:p>
            <a:pPr marL="0" indent="0" eaLnBrk="1" fontAlgn="auto" hangingPunct="1">
              <a:lnSpc>
                <a:spcPct val="110000"/>
              </a:lnSpc>
              <a:spcAft>
                <a:spcPts val="0"/>
              </a:spcAft>
              <a:buClr>
                <a:schemeClr val="accent3"/>
              </a:buClr>
              <a:buFont typeface="Wingdings 2" pitchFamily="18" charset="2"/>
              <a:buNone/>
              <a:defRPr/>
            </a:pPr>
            <a:r>
              <a:rPr lang="en-GB" sz="1800" dirty="0" smtClean="0">
                <a:solidFill>
                  <a:srgbClr val="002060"/>
                </a:solidFill>
                <a:latin typeface="Arial" panose="020B0604020202020204" pitchFamily="34" charset="0"/>
                <a:cs typeface="Arial" panose="020B0604020202020204" pitchFamily="34" charset="0"/>
              </a:rPr>
              <a:t>NERC-BGS/BODC, MARIS, OGS, IFREMER, HCMR, ENEA, ULG, CNR, RBINS, TNO </a:t>
            </a:r>
          </a:p>
          <a:p>
            <a:pPr marL="274320" indent="-274320" eaLnBrk="1" fontAlgn="auto" hangingPunct="1">
              <a:lnSpc>
                <a:spcPct val="110000"/>
              </a:lnSpc>
              <a:spcAft>
                <a:spcPts val="0"/>
              </a:spcAft>
              <a:buClr>
                <a:schemeClr val="accent3"/>
              </a:buClr>
              <a:buFont typeface="Wingdings 2"/>
              <a:buChar char=""/>
              <a:defRPr/>
            </a:pPr>
            <a:endParaRPr lang="en-GB" sz="2400" dirty="0" smtClean="0">
              <a:solidFill>
                <a:srgbClr val="002060"/>
              </a:solidFill>
              <a:latin typeface="+mj-lt"/>
            </a:endParaRPr>
          </a:p>
          <a:p>
            <a:pPr marL="274320" indent="-274320" eaLnBrk="1" fontAlgn="auto" hangingPunct="1">
              <a:lnSpc>
                <a:spcPct val="110000"/>
              </a:lnSpc>
              <a:spcAft>
                <a:spcPts val="0"/>
              </a:spcAft>
              <a:buClr>
                <a:schemeClr val="accent3"/>
              </a:buClr>
              <a:buFont typeface="Wingdings 2"/>
              <a:buChar char=""/>
              <a:defRPr/>
            </a:pPr>
            <a:endParaRPr lang="en-GB" sz="2400" b="1" dirty="0" smtClean="0">
              <a:solidFill>
                <a:srgbClr val="002060"/>
              </a:solidFill>
              <a:latin typeface="+mj-lt"/>
            </a:endParaRPr>
          </a:p>
        </p:txBody>
      </p:sp>
      <p:pic>
        <p:nvPicPr>
          <p:cNvPr id="21507" name="Picture 3" descr="BE_MUMM-cmyk.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2564904"/>
            <a:ext cx="10001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BODC.jpg"/>
          <p:cNvPicPr>
            <a:picLocks noChangeAspect="1"/>
          </p:cNvPicPr>
          <p:nvPr/>
        </p:nvPicPr>
        <p:blipFill>
          <a:blip r:embed="rId4">
            <a:extLst>
              <a:ext uri="{28A0092B-C50C-407E-A947-70E740481C1C}">
                <a14:useLocalDpi xmlns:a14="http://schemas.microsoft.com/office/drawing/2010/main" val="0"/>
              </a:ext>
            </a:extLst>
          </a:blip>
          <a:srcRect t="2" r="74210" b="-14027"/>
          <a:stretch>
            <a:fillRect/>
          </a:stretch>
        </p:blipFill>
        <p:spPr bwMode="auto">
          <a:xfrm>
            <a:off x="7380312" y="3789040"/>
            <a:ext cx="90805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OG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51275" y="3860800"/>
            <a:ext cx="8651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7" descr="maris_logo.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59832" y="2996952"/>
            <a:ext cx="12223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8" descr="Logo_Ifremer_3.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1520" y="3212976"/>
            <a:ext cx="194468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9" descr="logoHCMR.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156325" y="2997200"/>
            <a:ext cx="13541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0" descr="University-of-Liege-Logo.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60032" y="2636912"/>
            <a:ext cx="792162"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1" descr="Logo_TNO.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051720" y="2492896"/>
            <a:ext cx="720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2" descr="logo_enea.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91680" y="4077072"/>
            <a:ext cx="1008062"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3" descr="03-%20logo_IIA_big%20new.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148064" y="3789040"/>
            <a:ext cx="9366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4" descr="bgslogo1000.gif"/>
          <p:cNvPicPr>
            <a:picLocks noChangeAspect="1"/>
          </p:cNvPicPr>
          <p:nvPr/>
        </p:nvPicPr>
        <p:blipFill>
          <a:blip r:embed="rId13" cstate="print">
            <a:extLst>
              <a:ext uri="{28A0092B-C50C-407E-A947-70E740481C1C}">
                <a14:useLocalDpi xmlns:a14="http://schemas.microsoft.com/office/drawing/2010/main" val="0"/>
              </a:ext>
            </a:extLst>
          </a:blip>
          <a:srcRect r="75969"/>
          <a:stretch>
            <a:fillRect/>
          </a:stretch>
        </p:blipFill>
        <p:spPr bwMode="auto">
          <a:xfrm>
            <a:off x="395536" y="4077072"/>
            <a:ext cx="84613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5292725" y="838672"/>
            <a:ext cx="3529013" cy="646112"/>
          </a:xfrm>
          <a:prstGeom prst="rect">
            <a:avLst/>
          </a:prstGeom>
        </p:spPr>
        <p:txBody>
          <a:bodyPr>
            <a:spAutoFit/>
          </a:bodyPr>
          <a:lstStyle/>
          <a:p>
            <a:pPr algn="r">
              <a:defRPr/>
            </a:pPr>
            <a:r>
              <a:rPr lang="en-GB" sz="3600" b="1" dirty="0">
                <a:solidFill>
                  <a:srgbClr val="002060"/>
                </a:solidFill>
                <a:latin typeface="+mj-lt"/>
                <a:ea typeface="+mj-ea"/>
                <a:cs typeface="+mj-cs"/>
              </a:rPr>
              <a:t>Partners</a:t>
            </a:r>
            <a:endParaRPr lang="en-GB" sz="3600" b="1" dirty="0">
              <a:solidFill>
                <a:srgbClr val="002060"/>
              </a:solidFill>
              <a:latin typeface="+mj-lt"/>
            </a:endParaRPr>
          </a:p>
        </p:txBody>
      </p:sp>
    </p:spTree>
    <p:extLst>
      <p:ext uri="{BB962C8B-B14F-4D97-AF65-F5344CB8AC3E}">
        <p14:creationId xmlns:p14="http://schemas.microsoft.com/office/powerpoint/2010/main" val="1821289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20112"/>
            <a:ext cx="8640960" cy="852704"/>
          </a:xfrm>
        </p:spPr>
        <p:txBody>
          <a:bodyPr>
            <a:normAutofit fontScale="90000"/>
          </a:bodyPr>
          <a:lstStyle/>
          <a:p>
            <a:r>
              <a:rPr lang="en-GB" sz="3300" b="1" dirty="0" smtClean="0"/>
              <a:t>Drivers of the ecosystem approach to marine research</a:t>
            </a:r>
            <a:br>
              <a:rPr lang="en-GB" sz="3300" b="1" dirty="0" smtClean="0"/>
            </a:br>
            <a:r>
              <a:rPr lang="en-GB" sz="3300" b="1" dirty="0" smtClean="0"/>
              <a:t>(A European perspective)</a:t>
            </a:r>
            <a:endParaRPr lang="en-GB" sz="3300" b="1" dirty="0"/>
          </a:p>
        </p:txBody>
      </p:sp>
      <p:sp>
        <p:nvSpPr>
          <p:cNvPr id="3" name="Content Placeholder 2"/>
          <p:cNvSpPr>
            <a:spLocks noGrp="1"/>
          </p:cNvSpPr>
          <p:nvPr>
            <p:ph idx="1"/>
          </p:nvPr>
        </p:nvSpPr>
        <p:spPr>
          <a:xfrm>
            <a:off x="-36512" y="1901552"/>
            <a:ext cx="5184576" cy="4983832"/>
          </a:xfrm>
        </p:spPr>
        <p:txBody>
          <a:bodyPr>
            <a:normAutofit/>
          </a:bodyPr>
          <a:lstStyle/>
          <a:p>
            <a:pPr marL="628650" lvl="1" indent="-442913">
              <a:spcBef>
                <a:spcPts val="600"/>
              </a:spcBef>
              <a:spcAft>
                <a:spcPts val="600"/>
              </a:spcAft>
              <a:buClr>
                <a:srgbClr val="00B0F0"/>
              </a:buClr>
              <a:buSzPct val="150000"/>
              <a:buFont typeface="Arial" pitchFamily="34" charset="0"/>
              <a:buChar char="•"/>
              <a:defRPr/>
            </a:pPr>
            <a:r>
              <a:rPr lang="en-GB" b="1" dirty="0" smtClean="0">
                <a:solidFill>
                  <a:srgbClr val="002060"/>
                </a:solidFill>
                <a:latin typeface="Arial" panose="020B0604020202020204" pitchFamily="34" charset="0"/>
                <a:cs typeface="Arial" panose="020B0604020202020204" pitchFamily="34" charset="0"/>
              </a:rPr>
              <a:t>Policy</a:t>
            </a:r>
          </a:p>
          <a:p>
            <a:pPr marL="800100" lvl="3" indent="-341313">
              <a:spcBef>
                <a:spcPts val="600"/>
              </a:spcBef>
              <a:spcAft>
                <a:spcPts val="600"/>
              </a:spcAft>
              <a:buClr>
                <a:srgbClr val="00B0F0"/>
              </a:buClr>
              <a:buSzPct val="150000"/>
              <a:buFont typeface="Arial" pitchFamily="34" charset="0"/>
              <a:buChar char="•"/>
              <a:defRPr/>
            </a:pPr>
            <a:r>
              <a:rPr lang="en-GB" sz="1900" dirty="0" smtClean="0">
                <a:solidFill>
                  <a:srgbClr val="002060"/>
                </a:solidFill>
                <a:latin typeface="Arial" panose="020B0604020202020204" pitchFamily="34" charset="0"/>
                <a:cs typeface="Arial" panose="020B0604020202020204" pitchFamily="34" charset="0"/>
              </a:rPr>
              <a:t>Marine </a:t>
            </a:r>
            <a:r>
              <a:rPr lang="en-GB" sz="1900" dirty="0">
                <a:solidFill>
                  <a:srgbClr val="002060"/>
                </a:solidFill>
                <a:latin typeface="Arial" panose="020B0604020202020204" pitchFamily="34" charset="0"/>
                <a:cs typeface="Arial" panose="020B0604020202020204" pitchFamily="34" charset="0"/>
              </a:rPr>
              <a:t>Strategy Framework Directive </a:t>
            </a:r>
            <a:endParaRPr lang="en-GB" sz="1900" dirty="0" smtClean="0">
              <a:solidFill>
                <a:srgbClr val="002060"/>
              </a:solidFill>
              <a:latin typeface="Arial" panose="020B0604020202020204" pitchFamily="34" charset="0"/>
              <a:cs typeface="Arial" panose="020B0604020202020204" pitchFamily="34" charset="0"/>
            </a:endParaRPr>
          </a:p>
          <a:p>
            <a:pPr marL="800100" lvl="3" indent="-341313">
              <a:spcBef>
                <a:spcPts val="600"/>
              </a:spcBef>
              <a:spcAft>
                <a:spcPts val="600"/>
              </a:spcAft>
              <a:buClr>
                <a:srgbClr val="00B0F0"/>
              </a:buClr>
              <a:buSzPct val="150000"/>
              <a:buFont typeface="Arial" pitchFamily="34" charset="0"/>
              <a:buChar char="•"/>
              <a:defRPr/>
            </a:pPr>
            <a:r>
              <a:rPr lang="en-GB" sz="1900" dirty="0" smtClean="0">
                <a:solidFill>
                  <a:srgbClr val="002060"/>
                </a:solidFill>
                <a:latin typeface="Arial" panose="020B0604020202020204" pitchFamily="34" charset="0"/>
                <a:cs typeface="Arial" panose="020B0604020202020204" pitchFamily="34" charset="0"/>
              </a:rPr>
              <a:t>EU </a:t>
            </a:r>
            <a:r>
              <a:rPr lang="en-GB" sz="1900" dirty="0">
                <a:solidFill>
                  <a:srgbClr val="002060"/>
                </a:solidFill>
                <a:latin typeface="Arial" panose="020B0604020202020204" pitchFamily="34" charset="0"/>
                <a:cs typeface="Arial" panose="020B0604020202020204" pitchFamily="34" charset="0"/>
              </a:rPr>
              <a:t>Marine Knowledge </a:t>
            </a:r>
            <a:r>
              <a:rPr lang="en-GB" sz="1900" dirty="0" smtClean="0">
                <a:solidFill>
                  <a:srgbClr val="002060"/>
                </a:solidFill>
                <a:latin typeface="Arial" panose="020B0604020202020204" pitchFamily="34" charset="0"/>
                <a:cs typeface="Arial" panose="020B0604020202020204" pitchFamily="34" charset="0"/>
              </a:rPr>
              <a:t>2020 </a:t>
            </a:r>
          </a:p>
          <a:p>
            <a:pPr marL="800100" lvl="3" indent="-341313">
              <a:spcBef>
                <a:spcPts val="600"/>
              </a:spcBef>
              <a:spcAft>
                <a:spcPts val="600"/>
              </a:spcAft>
              <a:buClr>
                <a:srgbClr val="00B0F0"/>
              </a:buClr>
              <a:buSzPct val="150000"/>
              <a:buFont typeface="Arial" pitchFamily="34" charset="0"/>
              <a:buChar char="•"/>
              <a:defRPr/>
            </a:pPr>
            <a:r>
              <a:rPr lang="en-GB" sz="1900" dirty="0" smtClean="0">
                <a:solidFill>
                  <a:srgbClr val="002060"/>
                </a:solidFill>
                <a:latin typeface="Arial" panose="020B0604020202020204" pitchFamily="34" charset="0"/>
                <a:cs typeface="Arial" panose="020B0604020202020204" pitchFamily="34" charset="0"/>
              </a:rPr>
              <a:t>Galway </a:t>
            </a:r>
            <a:r>
              <a:rPr lang="en-GB" sz="1900" dirty="0">
                <a:solidFill>
                  <a:srgbClr val="002060"/>
                </a:solidFill>
                <a:latin typeface="Arial" panose="020B0604020202020204" pitchFamily="34" charset="0"/>
                <a:cs typeface="Arial" panose="020B0604020202020204" pitchFamily="34" charset="0"/>
              </a:rPr>
              <a:t>Agreement</a:t>
            </a:r>
          </a:p>
          <a:p>
            <a:pPr marL="628650" lvl="1" indent="-442913">
              <a:spcBef>
                <a:spcPts val="600"/>
              </a:spcBef>
              <a:spcAft>
                <a:spcPts val="600"/>
              </a:spcAft>
              <a:buClr>
                <a:srgbClr val="00B0F0"/>
              </a:buClr>
              <a:buSzPct val="150000"/>
              <a:buFont typeface="Arial" pitchFamily="34" charset="0"/>
              <a:buChar char="•"/>
              <a:defRPr/>
            </a:pPr>
            <a:r>
              <a:rPr lang="en-GB" b="1" dirty="0" smtClean="0">
                <a:solidFill>
                  <a:srgbClr val="002060"/>
                </a:solidFill>
                <a:latin typeface="Arial" panose="020B0604020202020204" pitchFamily="34" charset="0"/>
                <a:cs typeface="Arial" panose="020B0604020202020204" pitchFamily="34" charset="0"/>
              </a:rPr>
              <a:t>Economic/scientific</a:t>
            </a:r>
            <a:endParaRPr lang="en-GB" dirty="0" smtClean="0">
              <a:solidFill>
                <a:srgbClr val="002060"/>
              </a:solidFill>
              <a:latin typeface="Arial" panose="020B0604020202020204" pitchFamily="34" charset="0"/>
              <a:cs typeface="Arial" panose="020B0604020202020204" pitchFamily="34" charset="0"/>
            </a:endParaRPr>
          </a:p>
          <a:p>
            <a:pPr marL="800100" lvl="3" indent="-341313">
              <a:spcBef>
                <a:spcPts val="600"/>
              </a:spcBef>
              <a:spcAft>
                <a:spcPts val="600"/>
              </a:spcAft>
              <a:buClr>
                <a:srgbClr val="00B0F0"/>
              </a:buClr>
              <a:buSzPct val="150000"/>
              <a:buFont typeface="Arial" pitchFamily="34" charset="0"/>
              <a:buChar char="•"/>
              <a:defRPr/>
            </a:pPr>
            <a:r>
              <a:rPr lang="en-GB" sz="1900" dirty="0" smtClean="0">
                <a:solidFill>
                  <a:srgbClr val="002060"/>
                </a:solidFill>
                <a:latin typeface="Arial" panose="020B0604020202020204" pitchFamily="34" charset="0"/>
                <a:cs typeface="Arial" panose="020B0604020202020204" pitchFamily="34" charset="0"/>
              </a:rPr>
              <a:t>assessments </a:t>
            </a:r>
            <a:r>
              <a:rPr lang="en-GB" sz="1900" dirty="0">
                <a:solidFill>
                  <a:srgbClr val="002060"/>
                </a:solidFill>
                <a:latin typeface="Arial" panose="020B0604020202020204" pitchFamily="34" charset="0"/>
                <a:cs typeface="Arial" panose="020B0604020202020204" pitchFamily="34" charset="0"/>
              </a:rPr>
              <a:t>of ecosystem </a:t>
            </a:r>
            <a:r>
              <a:rPr lang="en-GB" sz="1900" dirty="0" smtClean="0">
                <a:solidFill>
                  <a:srgbClr val="002060"/>
                </a:solidFill>
                <a:latin typeface="Arial" panose="020B0604020202020204" pitchFamily="34" charset="0"/>
                <a:cs typeface="Arial" panose="020B0604020202020204" pitchFamily="34" charset="0"/>
              </a:rPr>
              <a:t>health </a:t>
            </a:r>
          </a:p>
          <a:p>
            <a:pPr marL="800100" lvl="3" indent="-341313">
              <a:spcBef>
                <a:spcPts val="600"/>
              </a:spcBef>
              <a:spcAft>
                <a:spcPts val="600"/>
              </a:spcAft>
              <a:buClr>
                <a:srgbClr val="00B0F0"/>
              </a:buClr>
              <a:buSzPct val="150000"/>
              <a:buFont typeface="Arial" pitchFamily="34" charset="0"/>
              <a:buChar char="•"/>
              <a:defRPr/>
            </a:pPr>
            <a:r>
              <a:rPr lang="en-GB" sz="1900" dirty="0" smtClean="0">
                <a:solidFill>
                  <a:srgbClr val="002060"/>
                </a:solidFill>
                <a:latin typeface="Arial" panose="020B0604020202020204" pitchFamily="34" charset="0"/>
                <a:cs typeface="Arial" panose="020B0604020202020204" pitchFamily="34" charset="0"/>
              </a:rPr>
              <a:t>evaluation of the </a:t>
            </a:r>
            <a:r>
              <a:rPr lang="en-GB" sz="1900" dirty="0">
                <a:solidFill>
                  <a:srgbClr val="002060"/>
                </a:solidFill>
                <a:latin typeface="Arial" panose="020B0604020202020204" pitchFamily="34" charset="0"/>
                <a:cs typeface="Arial" panose="020B0604020202020204" pitchFamily="34" charset="0"/>
              </a:rPr>
              <a:t>impacts of specific </a:t>
            </a:r>
            <a:r>
              <a:rPr lang="en-GB" sz="1900" dirty="0" smtClean="0">
                <a:solidFill>
                  <a:srgbClr val="002060"/>
                </a:solidFill>
                <a:latin typeface="Arial" panose="020B0604020202020204" pitchFamily="34" charset="0"/>
                <a:cs typeface="Arial" panose="020B0604020202020204" pitchFamily="34" charset="0"/>
              </a:rPr>
              <a:t>factors/ </a:t>
            </a:r>
            <a:r>
              <a:rPr lang="en-GB" sz="1900" dirty="0">
                <a:solidFill>
                  <a:srgbClr val="002060"/>
                </a:solidFill>
                <a:latin typeface="Arial" panose="020B0604020202020204" pitchFamily="34" charset="0"/>
                <a:cs typeface="Arial" panose="020B0604020202020204" pitchFamily="34" charset="0"/>
              </a:rPr>
              <a:t>activities on </a:t>
            </a:r>
            <a:r>
              <a:rPr lang="en-GB" sz="1900" dirty="0" smtClean="0">
                <a:solidFill>
                  <a:srgbClr val="002060"/>
                </a:solidFill>
                <a:latin typeface="Arial" panose="020B0604020202020204" pitchFamily="34" charset="0"/>
                <a:cs typeface="Arial" panose="020B0604020202020204" pitchFamily="34" charset="0"/>
              </a:rPr>
              <a:t>an ecosystem</a:t>
            </a:r>
          </a:p>
          <a:p>
            <a:pPr marL="800100" lvl="3" indent="-341313">
              <a:spcBef>
                <a:spcPts val="600"/>
              </a:spcBef>
              <a:spcAft>
                <a:spcPts val="600"/>
              </a:spcAft>
              <a:buClr>
                <a:srgbClr val="00B0F0"/>
              </a:buClr>
              <a:buSzPct val="150000"/>
              <a:buFont typeface="Arial" pitchFamily="34" charset="0"/>
              <a:buChar char="•"/>
              <a:defRPr/>
            </a:pPr>
            <a:r>
              <a:rPr lang="en-GB" sz="1900" dirty="0">
                <a:solidFill>
                  <a:srgbClr val="002060"/>
                </a:solidFill>
                <a:latin typeface="Arial" panose="020B0604020202020204" pitchFamily="34" charset="0"/>
                <a:cs typeface="Arial" panose="020B0604020202020204" pitchFamily="34" charset="0"/>
              </a:rPr>
              <a:t>f</a:t>
            </a:r>
            <a:r>
              <a:rPr lang="en-GB" sz="1900" dirty="0" smtClean="0">
                <a:solidFill>
                  <a:srgbClr val="002060"/>
                </a:solidFill>
                <a:latin typeface="Arial" panose="020B0604020202020204" pitchFamily="34" charset="0"/>
                <a:cs typeface="Arial" panose="020B0604020202020204" pitchFamily="34" charset="0"/>
              </a:rPr>
              <a:t>orecasting future change to support sustainable </a:t>
            </a:r>
            <a:r>
              <a:rPr lang="en-GB" sz="1900" dirty="0">
                <a:solidFill>
                  <a:srgbClr val="002060"/>
                </a:solidFill>
                <a:latin typeface="Arial" panose="020B0604020202020204" pitchFamily="34" charset="0"/>
                <a:cs typeface="Arial" panose="020B0604020202020204" pitchFamily="34" charset="0"/>
              </a:rPr>
              <a:t>use of the marine </a:t>
            </a:r>
            <a:r>
              <a:rPr lang="en-GB" sz="1900" dirty="0" smtClean="0">
                <a:solidFill>
                  <a:srgbClr val="002060"/>
                </a:solidFill>
                <a:latin typeface="Arial" panose="020B0604020202020204" pitchFamily="34" charset="0"/>
                <a:cs typeface="Arial" panose="020B0604020202020204" pitchFamily="34" charset="0"/>
              </a:rPr>
              <a:t>environment</a:t>
            </a:r>
            <a:endParaRPr lang="en-GB" sz="2300" dirty="0">
              <a:solidFill>
                <a:srgbClr val="002060"/>
              </a:solidFill>
              <a:latin typeface="Arial" panose="020B0604020202020204" pitchFamily="34" charset="0"/>
              <a:cs typeface="Arial" panose="020B0604020202020204" pitchFamily="34" charset="0"/>
            </a:endParaRPr>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5" y="1335134"/>
            <a:ext cx="4016354" cy="3029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508104" y="4509120"/>
            <a:ext cx="3456384" cy="2246769"/>
          </a:xfrm>
          <a:prstGeom prst="rect">
            <a:avLst/>
          </a:prstGeom>
          <a:solidFill>
            <a:srgbClr val="002060"/>
          </a:solidFill>
          <a:ln w="76200">
            <a:solidFill>
              <a:schemeClr val="bg1"/>
            </a:solidFill>
          </a:ln>
          <a:scene3d>
            <a:camera prst="orthographicFront"/>
            <a:lightRig rig="threePt" dir="t"/>
          </a:scene3d>
          <a:sp3d>
            <a:bevelT/>
            <a:bevelB prst="relaxedInset"/>
          </a:sp3d>
        </p:spPr>
        <p:txBody>
          <a:bodyPr wrap="square" rtlCol="0">
            <a:spAutoFit/>
          </a:bodyPr>
          <a:lstStyle/>
          <a:p>
            <a:pPr>
              <a:spcAft>
                <a:spcPts val="600"/>
              </a:spcAft>
            </a:pPr>
            <a:r>
              <a:rPr lang="en-GB" sz="2000" dirty="0" smtClean="0">
                <a:solidFill>
                  <a:schemeClr val="bg1"/>
                </a:solidFill>
                <a:latin typeface="Arial" panose="020B0604020202020204" pitchFamily="34" charset="0"/>
                <a:cs typeface="Arial" panose="020B0604020202020204" pitchFamily="34" charset="0"/>
              </a:rPr>
              <a:t>Requires large volumes of  data that are:</a:t>
            </a:r>
          </a:p>
          <a:p>
            <a:pPr marL="800100" lvl="1" indent="-342900">
              <a:spcAft>
                <a:spcPts val="600"/>
              </a:spcAft>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m</a:t>
            </a:r>
            <a:r>
              <a:rPr lang="en-GB" sz="2000" dirty="0" smtClean="0">
                <a:solidFill>
                  <a:schemeClr val="bg1"/>
                </a:solidFill>
                <a:latin typeface="Arial" panose="020B0604020202020204" pitchFamily="34" charset="0"/>
                <a:cs typeface="Arial" panose="020B0604020202020204" pitchFamily="34" charset="0"/>
              </a:rPr>
              <a:t>ultidisciplinary</a:t>
            </a:r>
          </a:p>
          <a:p>
            <a:pPr marL="800100" lvl="1" indent="-342900">
              <a:spcAft>
                <a:spcPts val="600"/>
              </a:spcAft>
              <a:buFont typeface="Arial" panose="020B0604020202020204" pitchFamily="34" charset="0"/>
              <a:buChar char="•"/>
            </a:pPr>
            <a:r>
              <a:rPr lang="en-GB" sz="2000" dirty="0" smtClean="0">
                <a:solidFill>
                  <a:schemeClr val="bg1"/>
                </a:solidFill>
                <a:latin typeface="Arial" panose="020B0604020202020204" pitchFamily="34" charset="0"/>
                <a:cs typeface="Arial" panose="020B0604020202020204" pitchFamily="34" charset="0"/>
              </a:rPr>
              <a:t>high quality </a:t>
            </a:r>
          </a:p>
          <a:p>
            <a:pPr marL="800100" lvl="1" indent="-342900">
              <a:spcAft>
                <a:spcPts val="600"/>
              </a:spcAft>
              <a:buFont typeface="Arial" panose="020B0604020202020204" pitchFamily="34" charset="0"/>
              <a:buChar char="•"/>
            </a:pPr>
            <a:r>
              <a:rPr lang="en-GB" sz="2000" dirty="0" smtClean="0">
                <a:solidFill>
                  <a:schemeClr val="bg1"/>
                </a:solidFill>
                <a:latin typeface="Arial" panose="020B0604020202020204" pitchFamily="34" charset="0"/>
                <a:cs typeface="Arial" panose="020B0604020202020204" pitchFamily="34" charset="0"/>
              </a:rPr>
              <a:t>well documented</a:t>
            </a:r>
          </a:p>
          <a:p>
            <a:pPr marL="800100" lvl="1" indent="-342900">
              <a:spcAft>
                <a:spcPts val="600"/>
              </a:spcAft>
              <a:buFont typeface="Arial" panose="020B0604020202020204" pitchFamily="34" charset="0"/>
              <a:buChar char="•"/>
            </a:pPr>
            <a:r>
              <a:rPr lang="en-GB" sz="2000" dirty="0" smtClean="0">
                <a:solidFill>
                  <a:schemeClr val="bg1"/>
                </a:solidFill>
                <a:latin typeface="Arial" panose="020B0604020202020204" pitchFamily="34" charset="0"/>
                <a:cs typeface="Arial" panose="020B0604020202020204" pitchFamily="34" charset="0"/>
              </a:rPr>
              <a:t>interoperable</a:t>
            </a:r>
            <a:endParaRPr lang="en-GB"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2466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4294967295"/>
          </p:nvPr>
        </p:nvSpPr>
        <p:spPr>
          <a:xfrm>
            <a:off x="425450" y="1196975"/>
            <a:ext cx="8718550" cy="1368425"/>
          </a:xfrm>
        </p:spPr>
        <p:txBody>
          <a:bodyPr>
            <a:normAutofit/>
          </a:bodyPr>
          <a:lstStyle/>
          <a:p>
            <a:pPr marL="0" indent="0" eaLnBrk="1" fontAlgn="auto" hangingPunct="1">
              <a:lnSpc>
                <a:spcPct val="110000"/>
              </a:lnSpc>
              <a:spcAft>
                <a:spcPts val="1200"/>
              </a:spcAft>
              <a:buClr>
                <a:schemeClr val="accent3"/>
              </a:buClr>
              <a:buFont typeface="Wingdings 2" pitchFamily="18" charset="2"/>
              <a:buNone/>
              <a:defRPr/>
            </a:pPr>
            <a:r>
              <a:rPr lang="en-GB" sz="2400" b="1" dirty="0" smtClean="0">
                <a:solidFill>
                  <a:srgbClr val="002060"/>
                </a:solidFill>
                <a:latin typeface="+mj-lt"/>
                <a:cs typeface="Arial" panose="020B0604020202020204" pitchFamily="34" charset="0"/>
              </a:rPr>
              <a:t>Europe: 19 EU-funded partners (9 countries)</a:t>
            </a:r>
            <a:endParaRPr lang="en-GB" sz="1800" dirty="0" smtClean="0">
              <a:solidFill>
                <a:srgbClr val="002060"/>
              </a:solidFill>
              <a:latin typeface="Arial" panose="020B0604020202020204" pitchFamily="34" charset="0"/>
              <a:cs typeface="Arial" panose="020B0604020202020204" pitchFamily="34" charset="0"/>
            </a:endParaRPr>
          </a:p>
          <a:p>
            <a:pPr marL="0" lvl="0" indent="0">
              <a:lnSpc>
                <a:spcPct val="110000"/>
              </a:lnSpc>
              <a:buClr>
                <a:srgbClr val="0BD0D9"/>
              </a:buClr>
              <a:buNone/>
              <a:defRPr/>
            </a:pPr>
            <a:r>
              <a:rPr lang="en-GB" sz="1800" dirty="0" smtClean="0">
                <a:solidFill>
                  <a:srgbClr val="002060"/>
                </a:solidFill>
                <a:latin typeface="Arial" panose="020B0604020202020204" pitchFamily="34" charset="0"/>
                <a:cs typeface="Arial" panose="020B0604020202020204" pitchFamily="34" charset="0"/>
              </a:rPr>
              <a:t>NERC-BGS/BODC, MARIS, OGS, IFREMER, HCMR, ENEA, ULG, CNR, RBINS, TNO, </a:t>
            </a:r>
            <a:r>
              <a:rPr lang="en-GB" sz="1800" dirty="0">
                <a:solidFill>
                  <a:srgbClr val="002060"/>
                </a:solidFill>
                <a:latin typeface="Arial" panose="020B0604020202020204" pitchFamily="34" charset="0"/>
                <a:cs typeface="Arial" panose="020B0604020202020204" pitchFamily="34" charset="0"/>
              </a:rPr>
              <a:t>AWI, BSH, RIHMI-WDC, VLIZ, </a:t>
            </a:r>
            <a:r>
              <a:rPr lang="en-GB" sz="1800" dirty="0" err="1">
                <a:solidFill>
                  <a:srgbClr val="002060"/>
                </a:solidFill>
                <a:latin typeface="Arial" panose="020B0604020202020204" pitchFamily="34" charset="0"/>
                <a:cs typeface="Arial" panose="020B0604020202020204" pitchFamily="34" charset="0"/>
              </a:rPr>
              <a:t>UniHB</a:t>
            </a:r>
            <a:r>
              <a:rPr lang="en-GB" sz="1800" dirty="0">
                <a:solidFill>
                  <a:srgbClr val="002060"/>
                </a:solidFill>
                <a:latin typeface="Arial" panose="020B0604020202020204" pitchFamily="34" charset="0"/>
                <a:cs typeface="Arial" panose="020B0604020202020204" pitchFamily="34" charset="0"/>
              </a:rPr>
              <a:t>, CSIC, 52</a:t>
            </a:r>
            <a:r>
              <a:rPr lang="en-GB" sz="1800" baseline="30000" dirty="0">
                <a:solidFill>
                  <a:srgbClr val="002060"/>
                </a:solidFill>
                <a:latin typeface="Arial" panose="020B0604020202020204" pitchFamily="34" charset="0"/>
                <a:cs typeface="Arial" panose="020B0604020202020204" pitchFamily="34" charset="0"/>
              </a:rPr>
              <a:t>O</a:t>
            </a:r>
            <a:r>
              <a:rPr lang="en-GB" sz="1800" dirty="0">
                <a:solidFill>
                  <a:srgbClr val="002060"/>
                </a:solidFill>
                <a:latin typeface="Arial" panose="020B0604020202020204" pitchFamily="34" charset="0"/>
                <a:cs typeface="Arial" panose="020B0604020202020204" pitchFamily="34" charset="0"/>
              </a:rPr>
              <a:t>North, IEEE, SOCIB  </a:t>
            </a:r>
          </a:p>
          <a:p>
            <a:pPr marL="0" indent="0" eaLnBrk="1" fontAlgn="auto" hangingPunct="1">
              <a:lnSpc>
                <a:spcPct val="110000"/>
              </a:lnSpc>
              <a:spcAft>
                <a:spcPts val="0"/>
              </a:spcAft>
              <a:buClr>
                <a:schemeClr val="accent3"/>
              </a:buClr>
              <a:buFont typeface="Wingdings 2" pitchFamily="18" charset="2"/>
              <a:buNone/>
              <a:defRPr/>
            </a:pPr>
            <a:endParaRPr lang="en-GB" sz="1800" dirty="0" smtClean="0">
              <a:solidFill>
                <a:srgbClr val="002060"/>
              </a:solidFill>
              <a:latin typeface="Arial" panose="020B0604020202020204" pitchFamily="34" charset="0"/>
              <a:cs typeface="Arial" panose="020B0604020202020204" pitchFamily="34" charset="0"/>
            </a:endParaRPr>
          </a:p>
          <a:p>
            <a:pPr marL="274320" indent="-274320" eaLnBrk="1" fontAlgn="auto" hangingPunct="1">
              <a:lnSpc>
                <a:spcPct val="110000"/>
              </a:lnSpc>
              <a:spcAft>
                <a:spcPts val="0"/>
              </a:spcAft>
              <a:buClr>
                <a:schemeClr val="accent3"/>
              </a:buClr>
              <a:buFont typeface="Wingdings 2"/>
              <a:buChar char=""/>
              <a:defRPr/>
            </a:pPr>
            <a:endParaRPr lang="en-GB" sz="2400" dirty="0" smtClean="0">
              <a:solidFill>
                <a:srgbClr val="002060"/>
              </a:solidFill>
              <a:latin typeface="+mj-lt"/>
            </a:endParaRPr>
          </a:p>
          <a:p>
            <a:pPr marL="274320" indent="-274320" eaLnBrk="1" fontAlgn="auto" hangingPunct="1">
              <a:lnSpc>
                <a:spcPct val="110000"/>
              </a:lnSpc>
              <a:spcAft>
                <a:spcPts val="0"/>
              </a:spcAft>
              <a:buClr>
                <a:schemeClr val="accent3"/>
              </a:buClr>
              <a:buFont typeface="Wingdings 2"/>
              <a:buChar char=""/>
              <a:defRPr/>
            </a:pPr>
            <a:endParaRPr lang="en-GB" sz="2400" b="1" dirty="0" smtClean="0">
              <a:solidFill>
                <a:srgbClr val="002060"/>
              </a:solidFill>
              <a:latin typeface="+mj-lt"/>
            </a:endParaRPr>
          </a:p>
        </p:txBody>
      </p:sp>
      <p:pic>
        <p:nvPicPr>
          <p:cNvPr id="21507" name="Picture 3" descr="BE_MUMM-cmyk.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2564904"/>
            <a:ext cx="10001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BODC.jpg"/>
          <p:cNvPicPr>
            <a:picLocks noChangeAspect="1"/>
          </p:cNvPicPr>
          <p:nvPr/>
        </p:nvPicPr>
        <p:blipFill>
          <a:blip r:embed="rId4">
            <a:extLst>
              <a:ext uri="{28A0092B-C50C-407E-A947-70E740481C1C}">
                <a14:useLocalDpi xmlns:a14="http://schemas.microsoft.com/office/drawing/2010/main" val="0"/>
              </a:ext>
            </a:extLst>
          </a:blip>
          <a:srcRect t="2" r="74210" b="-14027"/>
          <a:stretch>
            <a:fillRect/>
          </a:stretch>
        </p:blipFill>
        <p:spPr bwMode="auto">
          <a:xfrm>
            <a:off x="7380312" y="3789040"/>
            <a:ext cx="90805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OG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51275" y="3860800"/>
            <a:ext cx="8651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7" descr="maris_logo.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59832" y="2996952"/>
            <a:ext cx="12223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8" descr="Logo_Ifremer_3.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1520" y="3212976"/>
            <a:ext cx="194468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9" descr="logoHCMR.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156325" y="2997200"/>
            <a:ext cx="13541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0" descr="University-of-Liege-Logo.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60032" y="2636912"/>
            <a:ext cx="792162"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1" descr="Logo_TNO.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051720" y="2492896"/>
            <a:ext cx="720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2" descr="logo_enea.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91680" y="4077072"/>
            <a:ext cx="1008062"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3" descr="03-%20logo_IIA_big%20new.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148064" y="3789040"/>
            <a:ext cx="9366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4" descr="bgslogo1000.gif"/>
          <p:cNvPicPr>
            <a:picLocks noChangeAspect="1"/>
          </p:cNvPicPr>
          <p:nvPr/>
        </p:nvPicPr>
        <p:blipFill>
          <a:blip r:embed="rId13" cstate="print">
            <a:extLst>
              <a:ext uri="{28A0092B-C50C-407E-A947-70E740481C1C}">
                <a14:useLocalDpi xmlns:a14="http://schemas.microsoft.com/office/drawing/2010/main" val="0"/>
              </a:ext>
            </a:extLst>
          </a:blip>
          <a:srcRect r="75969"/>
          <a:stretch>
            <a:fillRect/>
          </a:stretch>
        </p:blipFill>
        <p:spPr bwMode="auto">
          <a:xfrm>
            <a:off x="395536" y="4077072"/>
            <a:ext cx="84613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5292725" y="838672"/>
            <a:ext cx="3529013" cy="646112"/>
          </a:xfrm>
          <a:prstGeom prst="rect">
            <a:avLst/>
          </a:prstGeom>
        </p:spPr>
        <p:txBody>
          <a:bodyPr>
            <a:spAutoFit/>
          </a:bodyPr>
          <a:lstStyle/>
          <a:p>
            <a:pPr algn="r">
              <a:defRPr/>
            </a:pPr>
            <a:r>
              <a:rPr lang="en-GB" sz="3600" b="1" dirty="0">
                <a:solidFill>
                  <a:srgbClr val="002060"/>
                </a:solidFill>
                <a:latin typeface="+mj-lt"/>
                <a:ea typeface="+mj-ea"/>
                <a:cs typeface="+mj-cs"/>
              </a:rPr>
              <a:t>Partners</a:t>
            </a:r>
            <a:endParaRPr lang="en-GB" sz="3600" b="1" dirty="0">
              <a:solidFill>
                <a:srgbClr val="002060"/>
              </a:solidFill>
              <a:latin typeface="+mj-lt"/>
            </a:endParaRPr>
          </a:p>
        </p:txBody>
      </p:sp>
      <p:pic>
        <p:nvPicPr>
          <p:cNvPr id="21519"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83768" y="5589240"/>
            <a:ext cx="1295400"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20" name="Picture 3"/>
          <p:cNvPicPr>
            <a:picLocks noChangeAspect="1" noChangeArrowheads="1"/>
          </p:cNvPicPr>
          <p:nvPr/>
        </p:nvPicPr>
        <p:blipFill>
          <a:blip r:embed="rId15">
            <a:extLst>
              <a:ext uri="{28A0092B-C50C-407E-A947-70E740481C1C}">
                <a14:useLocalDpi xmlns:a14="http://schemas.microsoft.com/office/drawing/2010/main" val="0"/>
              </a:ext>
            </a:extLst>
          </a:blip>
          <a:srcRect l="37601" t="20399" r="37599" b="20399"/>
          <a:stretch>
            <a:fillRect/>
          </a:stretch>
        </p:blipFill>
        <p:spPr bwMode="auto">
          <a:xfrm>
            <a:off x="3059832" y="4365104"/>
            <a:ext cx="708025" cy="846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21"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84663" y="5013325"/>
            <a:ext cx="12573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22" name="Picture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84168" y="4869160"/>
            <a:ext cx="1252537" cy="909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23" name="Picture 6"/>
          <p:cNvPicPr>
            <a:picLocks noChangeAspect="1" noChangeArrowheads="1"/>
          </p:cNvPicPr>
          <p:nvPr/>
        </p:nvPicPr>
        <p:blipFill>
          <a:blip r:embed="rId18" cstate="print">
            <a:extLst>
              <a:ext uri="{28A0092B-C50C-407E-A947-70E740481C1C}">
                <a14:useLocalDpi xmlns:a14="http://schemas.microsoft.com/office/drawing/2010/main" val="0"/>
              </a:ext>
            </a:extLst>
          </a:blip>
          <a:srcRect t="32748" b="33878"/>
          <a:stretch>
            <a:fillRect/>
          </a:stretch>
        </p:blipFill>
        <p:spPr bwMode="auto">
          <a:xfrm>
            <a:off x="7092950" y="5949950"/>
            <a:ext cx="1582738" cy="528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24" name="Picture 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85113" y="4652963"/>
            <a:ext cx="973137" cy="97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25" name="Picture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48064" y="5877272"/>
            <a:ext cx="1490663" cy="588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1526" name="Group 2"/>
          <p:cNvGrpSpPr>
            <a:grpSpLocks/>
          </p:cNvGrpSpPr>
          <p:nvPr/>
        </p:nvGrpSpPr>
        <p:grpSpPr bwMode="auto">
          <a:xfrm>
            <a:off x="323850" y="5949950"/>
            <a:ext cx="1511300" cy="503238"/>
            <a:chOff x="4572000" y="332656"/>
            <a:chExt cx="2722082" cy="1008112"/>
          </a:xfrm>
        </p:grpSpPr>
        <p:pic>
          <p:nvPicPr>
            <p:cNvPr id="21528" name="Picture 11"/>
            <p:cNvPicPr>
              <a:picLocks noChangeAspect="1" noChangeArrowheads="1"/>
            </p:cNvPicPr>
            <p:nvPr/>
          </p:nvPicPr>
          <p:blipFill>
            <a:blip r:embed="rId21" cstate="print">
              <a:extLst>
                <a:ext uri="{28A0092B-C50C-407E-A947-70E740481C1C}">
                  <a14:useLocalDpi xmlns:a14="http://schemas.microsoft.com/office/drawing/2010/main" val="0"/>
                </a:ext>
              </a:extLst>
            </a:blip>
            <a:srcRect b="23462"/>
            <a:stretch>
              <a:fillRect/>
            </a:stretch>
          </p:blipFill>
          <p:spPr bwMode="auto">
            <a:xfrm>
              <a:off x="4572000" y="332656"/>
              <a:ext cx="2722082" cy="878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435518" y="1124517"/>
              <a:ext cx="1584069" cy="216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pic>
        <p:nvPicPr>
          <p:cNvPr id="21527" name="Picture 3"/>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259632" y="4941168"/>
            <a:ext cx="8239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4208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19138" y="1196975"/>
            <a:ext cx="8424862" cy="5472113"/>
          </a:xfrm>
        </p:spPr>
        <p:txBody>
          <a:bodyPr>
            <a:normAutofit lnSpcReduction="10000"/>
          </a:bodyPr>
          <a:lstStyle/>
          <a:p>
            <a:pPr marL="0" indent="0">
              <a:lnSpc>
                <a:spcPct val="110000"/>
              </a:lnSpc>
              <a:buFont typeface="Wingdings 2" pitchFamily="18" charset="2"/>
              <a:buNone/>
              <a:defRPr/>
            </a:pPr>
            <a:r>
              <a:rPr lang="en-GB" sz="2800" b="1" dirty="0" smtClean="0">
                <a:solidFill>
                  <a:srgbClr val="002060"/>
                </a:solidFill>
                <a:latin typeface="Arial" panose="020B0604020202020204" pitchFamily="34" charset="0"/>
                <a:cs typeface="Arial" panose="020B0604020202020204" pitchFamily="34" charset="0"/>
              </a:rPr>
              <a:t>USA </a:t>
            </a:r>
          </a:p>
          <a:p>
            <a:pPr marL="914400" lvl="1" indent="-342900">
              <a:lnSpc>
                <a:spcPct val="110000"/>
              </a:lnSpc>
              <a:spcBef>
                <a:spcPts val="1200"/>
              </a:spcBef>
              <a:defRPr/>
            </a:pPr>
            <a:r>
              <a:rPr lang="en-GB" sz="2200" dirty="0" smtClean="0">
                <a:solidFill>
                  <a:srgbClr val="002060"/>
                </a:solidFill>
                <a:latin typeface="Arial" panose="020B0604020202020204" pitchFamily="34" charset="0"/>
                <a:cs typeface="Arial" panose="020B0604020202020204" pitchFamily="34" charset="0"/>
              </a:rPr>
              <a:t>Scripps Institution of Oceanography (SIO) </a:t>
            </a:r>
          </a:p>
          <a:p>
            <a:pPr marL="914400" lvl="1" indent="-342900">
              <a:lnSpc>
                <a:spcPct val="110000"/>
              </a:lnSpc>
              <a:spcBef>
                <a:spcPts val="1200"/>
              </a:spcBef>
              <a:defRPr/>
            </a:pPr>
            <a:r>
              <a:rPr lang="en-GB" sz="2200" dirty="0" smtClean="0">
                <a:solidFill>
                  <a:srgbClr val="002060"/>
                </a:solidFill>
                <a:latin typeface="Arial" panose="020B0604020202020204" pitchFamily="34" charset="0"/>
                <a:cs typeface="Arial" panose="020B0604020202020204" pitchFamily="34" charset="0"/>
              </a:rPr>
              <a:t>Woods Hole Oceanographic Institute (WHOI)</a:t>
            </a:r>
          </a:p>
          <a:p>
            <a:pPr marL="914400" lvl="1" indent="-342900">
              <a:lnSpc>
                <a:spcPct val="110000"/>
              </a:lnSpc>
              <a:spcBef>
                <a:spcPts val="1200"/>
              </a:spcBef>
              <a:defRPr/>
            </a:pPr>
            <a:r>
              <a:rPr lang="en-GB" sz="2200" dirty="0" smtClean="0">
                <a:solidFill>
                  <a:srgbClr val="002060"/>
                </a:solidFill>
                <a:latin typeface="Arial" panose="020B0604020202020204" pitchFamily="34" charset="0"/>
                <a:cs typeface="Arial" panose="020B0604020202020204" pitchFamily="34" charset="0"/>
              </a:rPr>
              <a:t>Lamont-Doherty Earth Observatory (LDEO), </a:t>
            </a:r>
          </a:p>
          <a:p>
            <a:pPr marL="914400" lvl="1" indent="-342900">
              <a:lnSpc>
                <a:spcPct val="110000"/>
              </a:lnSpc>
              <a:spcBef>
                <a:spcPts val="1200"/>
              </a:spcBef>
              <a:defRPr/>
            </a:pPr>
            <a:r>
              <a:rPr lang="en-GB" sz="2200" dirty="0" smtClean="0">
                <a:solidFill>
                  <a:srgbClr val="002060"/>
                </a:solidFill>
                <a:latin typeface="Arial" panose="020B0604020202020204" pitchFamily="34" charset="0"/>
                <a:cs typeface="Arial" panose="020B0604020202020204" pitchFamily="34" charset="0"/>
              </a:rPr>
              <a:t>Florida State University (FSU): </a:t>
            </a:r>
            <a:r>
              <a:rPr lang="en-GB" sz="2200" dirty="0" err="1" smtClean="0">
                <a:solidFill>
                  <a:srgbClr val="002060"/>
                </a:solidFill>
                <a:latin typeface="Arial" panose="020B0604020202020204" pitchFamily="34" charset="0"/>
                <a:cs typeface="Arial" panose="020B0604020202020204" pitchFamily="34" charset="0"/>
              </a:rPr>
              <a:t>Center</a:t>
            </a:r>
            <a:r>
              <a:rPr lang="en-GB" sz="2200" dirty="0" smtClean="0">
                <a:solidFill>
                  <a:srgbClr val="002060"/>
                </a:solidFill>
                <a:latin typeface="Arial" panose="020B0604020202020204" pitchFamily="34" charset="0"/>
                <a:cs typeface="Arial" panose="020B0604020202020204" pitchFamily="34" charset="0"/>
              </a:rPr>
              <a:t> for Ocean-Atmospheric Prediction Studies</a:t>
            </a:r>
          </a:p>
          <a:p>
            <a:pPr marL="914400" lvl="1" indent="-342900">
              <a:lnSpc>
                <a:spcPct val="110000"/>
              </a:lnSpc>
              <a:spcBef>
                <a:spcPts val="1200"/>
              </a:spcBef>
              <a:defRPr/>
            </a:pPr>
            <a:r>
              <a:rPr lang="en-GB" sz="2200" dirty="0" smtClean="0">
                <a:solidFill>
                  <a:srgbClr val="002060"/>
                </a:solidFill>
                <a:latin typeface="Arial" panose="020B0604020202020204" pitchFamily="34" charset="0"/>
                <a:cs typeface="Arial" panose="020B0604020202020204" pitchFamily="34" charset="0"/>
              </a:rPr>
              <a:t>NOAA</a:t>
            </a:r>
          </a:p>
          <a:p>
            <a:pPr marL="914400" lvl="1" indent="-342900">
              <a:lnSpc>
                <a:spcPct val="110000"/>
              </a:lnSpc>
              <a:spcBef>
                <a:spcPts val="1200"/>
              </a:spcBef>
              <a:defRPr/>
            </a:pPr>
            <a:r>
              <a:rPr lang="en-GB" sz="2200" dirty="0" smtClean="0">
                <a:solidFill>
                  <a:srgbClr val="002060"/>
                </a:solidFill>
                <a:latin typeface="Arial" panose="020B0604020202020204" pitchFamily="34" charset="0"/>
                <a:cs typeface="Arial" panose="020B0604020202020204" pitchFamily="34" charset="0"/>
              </a:rPr>
              <a:t>US-IOOS</a:t>
            </a:r>
          </a:p>
          <a:p>
            <a:pPr marL="914400" lvl="1" indent="-342900">
              <a:lnSpc>
                <a:spcPct val="110000"/>
              </a:lnSpc>
              <a:spcBef>
                <a:spcPts val="1200"/>
              </a:spcBef>
              <a:defRPr/>
            </a:pPr>
            <a:r>
              <a:rPr lang="en-GB" sz="2200" dirty="0" smtClean="0">
                <a:solidFill>
                  <a:srgbClr val="002060"/>
                </a:solidFill>
                <a:latin typeface="Arial" panose="020B0604020202020204" pitchFamily="34" charset="0"/>
                <a:cs typeface="Arial" panose="020B0604020202020204" pitchFamily="34" charset="0"/>
              </a:rPr>
              <a:t>UNIDATA</a:t>
            </a:r>
          </a:p>
          <a:p>
            <a:pPr marL="914400" lvl="1" indent="-342900">
              <a:lnSpc>
                <a:spcPct val="110000"/>
              </a:lnSpc>
              <a:spcBef>
                <a:spcPts val="1200"/>
              </a:spcBef>
              <a:defRPr/>
            </a:pPr>
            <a:r>
              <a:rPr lang="en-GB" sz="2200" dirty="0" smtClean="0">
                <a:solidFill>
                  <a:srgbClr val="002060"/>
                </a:solidFill>
                <a:latin typeface="Arial" panose="020B0604020202020204" pitchFamily="34" charset="0"/>
                <a:cs typeface="Arial" panose="020B0604020202020204" pitchFamily="34" charset="0"/>
              </a:rPr>
              <a:t>MMI</a:t>
            </a:r>
          </a:p>
          <a:p>
            <a:pPr marL="914400" lvl="1" indent="-342900">
              <a:lnSpc>
                <a:spcPct val="110000"/>
              </a:lnSpc>
              <a:spcBef>
                <a:spcPts val="1200"/>
              </a:spcBef>
              <a:defRPr/>
            </a:pPr>
            <a:r>
              <a:rPr lang="en-GB" sz="2200" b="1" dirty="0" smtClean="0">
                <a:solidFill>
                  <a:srgbClr val="002060"/>
                </a:solidFill>
                <a:latin typeface="Arial" panose="020B0604020202020204" pitchFamily="34" charset="0"/>
                <a:cs typeface="Arial" panose="020B0604020202020204" pitchFamily="34" charset="0"/>
              </a:rPr>
              <a:t>ESRI</a:t>
            </a:r>
            <a:endParaRPr lang="en-GB" sz="2200" b="1" dirty="0">
              <a:solidFill>
                <a:srgbClr val="002060"/>
              </a:solidFill>
              <a:latin typeface="Arial" panose="020B0604020202020204" pitchFamily="34" charset="0"/>
              <a:cs typeface="Arial" panose="020B0604020202020204" pitchFamily="34" charset="0"/>
            </a:endParaRPr>
          </a:p>
          <a:p>
            <a:pPr marL="914400" lvl="1" indent="-342900">
              <a:lnSpc>
                <a:spcPct val="110000"/>
              </a:lnSpc>
              <a:spcBef>
                <a:spcPts val="1200"/>
              </a:spcBef>
              <a:defRPr/>
            </a:pPr>
            <a:endParaRPr lang="en-GB" sz="2200" dirty="0" smtClean="0">
              <a:solidFill>
                <a:srgbClr val="002060"/>
              </a:solidFill>
              <a:latin typeface="Arial" panose="020B0604020202020204" pitchFamily="34" charset="0"/>
              <a:cs typeface="Arial" panose="020B0604020202020204" pitchFamily="34" charset="0"/>
            </a:endParaRPr>
          </a:p>
          <a:p>
            <a:pPr marL="914400" lvl="1" indent="-342900">
              <a:lnSpc>
                <a:spcPct val="110000"/>
              </a:lnSpc>
              <a:spcBef>
                <a:spcPts val="1200"/>
              </a:spcBef>
              <a:defRPr/>
            </a:pPr>
            <a:endParaRPr lang="en-GB" sz="2200" dirty="0" smtClean="0">
              <a:solidFill>
                <a:srgbClr val="002060"/>
              </a:solidFill>
              <a:latin typeface="Arial" panose="020B0604020202020204" pitchFamily="34" charset="0"/>
              <a:cs typeface="Arial" panose="020B0604020202020204" pitchFamily="34" charset="0"/>
            </a:endParaRPr>
          </a:p>
          <a:p>
            <a:pPr marL="914400" lvl="1" indent="-342900">
              <a:lnSpc>
                <a:spcPct val="110000"/>
              </a:lnSpc>
              <a:defRPr/>
            </a:pPr>
            <a:endParaRPr lang="en-GB" sz="2800" dirty="0" smtClean="0">
              <a:solidFill>
                <a:srgbClr val="002060"/>
              </a:solidFill>
              <a:latin typeface="Arial" panose="020B0604020202020204" pitchFamily="34" charset="0"/>
              <a:cs typeface="Arial" panose="020B0604020202020204" pitchFamily="34" charset="0"/>
            </a:endParaRPr>
          </a:p>
          <a:p>
            <a:pPr indent="-4763">
              <a:lnSpc>
                <a:spcPct val="110000"/>
              </a:lnSpc>
              <a:buFont typeface="Wingdings 2" pitchFamily="18" charset="2"/>
              <a:buNone/>
              <a:defRPr/>
            </a:pPr>
            <a:endParaRPr lang="en-GB" sz="2800" dirty="0" smtClean="0">
              <a:solidFill>
                <a:srgbClr val="002060"/>
              </a:solidFill>
              <a:latin typeface="+mj-lt"/>
            </a:endParaRPr>
          </a:p>
          <a:p>
            <a:pPr indent="-4763">
              <a:lnSpc>
                <a:spcPct val="110000"/>
              </a:lnSpc>
              <a:buFont typeface="Wingdings 2" pitchFamily="18" charset="2"/>
              <a:buNone/>
              <a:defRPr/>
            </a:pPr>
            <a:endParaRPr lang="en-GB" sz="2800" dirty="0" smtClean="0">
              <a:solidFill>
                <a:srgbClr val="002060"/>
              </a:solidFill>
            </a:endParaRPr>
          </a:p>
          <a:p>
            <a:pPr>
              <a:defRPr/>
            </a:pPr>
            <a:endParaRPr lang="en-GB" dirty="0"/>
          </a:p>
        </p:txBody>
      </p:sp>
      <p:pic>
        <p:nvPicPr>
          <p:cNvPr id="22531" name="Picture 75" descr="r2r_v6t_r_colo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844824"/>
            <a:ext cx="1011238"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292725" y="766763"/>
            <a:ext cx="3529013" cy="646112"/>
          </a:xfrm>
          <a:prstGeom prst="rect">
            <a:avLst/>
          </a:prstGeom>
        </p:spPr>
        <p:txBody>
          <a:bodyPr>
            <a:spAutoFit/>
          </a:bodyPr>
          <a:lstStyle/>
          <a:p>
            <a:pPr algn="r">
              <a:defRPr/>
            </a:pPr>
            <a:r>
              <a:rPr lang="en-GB" sz="3600" b="1" dirty="0">
                <a:solidFill>
                  <a:srgbClr val="002060"/>
                </a:solidFill>
                <a:latin typeface="Arial" panose="020B0604020202020204" pitchFamily="34" charset="0"/>
                <a:cs typeface="Arial" panose="020B0604020202020204" pitchFamily="34" charset="0"/>
              </a:rPr>
              <a:t>Contributors</a:t>
            </a:r>
            <a:endParaRPr lang="en-GB" sz="3600" b="1" dirty="0">
              <a:solidFill>
                <a:srgbClr val="002060"/>
              </a:solidFill>
              <a:latin typeface="+mj-lt"/>
            </a:endParaRPr>
          </a:p>
        </p:txBody>
      </p:sp>
    </p:spTree>
    <p:extLst>
      <p:ext uri="{BB962C8B-B14F-4D97-AF65-F5344CB8AC3E}">
        <p14:creationId xmlns:p14="http://schemas.microsoft.com/office/powerpoint/2010/main" val="128037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8313" y="765175"/>
            <a:ext cx="8675687" cy="5688013"/>
          </a:xfrm>
        </p:spPr>
        <p:txBody>
          <a:bodyPr>
            <a:normAutofit fontScale="77500" lnSpcReduction="20000"/>
          </a:bodyPr>
          <a:lstStyle/>
          <a:p>
            <a:pPr marL="0" indent="0">
              <a:lnSpc>
                <a:spcPct val="110000"/>
              </a:lnSpc>
              <a:buFont typeface="Wingdings 2" pitchFamily="18" charset="2"/>
              <a:buNone/>
              <a:defRPr/>
            </a:pPr>
            <a:r>
              <a:rPr lang="en-GB" sz="4000" b="1" dirty="0" smtClean="0">
                <a:solidFill>
                  <a:srgbClr val="002060"/>
                </a:solidFill>
                <a:latin typeface="Arial" panose="020B0604020202020204" pitchFamily="34" charset="0"/>
                <a:cs typeface="Arial" panose="020B0604020202020204" pitchFamily="34" charset="0"/>
              </a:rPr>
              <a:t>Australia:</a:t>
            </a:r>
            <a:r>
              <a:rPr lang="en-GB" sz="4000" dirty="0" smtClean="0">
                <a:solidFill>
                  <a:srgbClr val="002060"/>
                </a:solidFill>
                <a:latin typeface="Arial" panose="020B0604020202020204" pitchFamily="34" charset="0"/>
                <a:cs typeface="Arial" panose="020B0604020202020204" pitchFamily="34" charset="0"/>
              </a:rPr>
              <a:t> </a:t>
            </a:r>
          </a:p>
          <a:p>
            <a:pPr marL="719138">
              <a:lnSpc>
                <a:spcPct val="110000"/>
              </a:lnSpc>
              <a:spcAft>
                <a:spcPts val="600"/>
              </a:spcAft>
              <a:buClr>
                <a:schemeClr val="accent1"/>
              </a:buClr>
              <a:defRPr/>
            </a:pPr>
            <a:r>
              <a:rPr lang="en-GB" sz="2900" dirty="0" smtClean="0">
                <a:solidFill>
                  <a:srgbClr val="002060"/>
                </a:solidFill>
                <a:latin typeface="Arial" panose="020B0604020202020204" pitchFamily="34" charset="0"/>
                <a:cs typeface="Arial" panose="020B0604020202020204" pitchFamily="34" charset="0"/>
              </a:rPr>
              <a:t>University of Tasmania (IMOS)</a:t>
            </a:r>
          </a:p>
          <a:p>
            <a:pPr marL="719138">
              <a:lnSpc>
                <a:spcPct val="110000"/>
              </a:lnSpc>
              <a:spcAft>
                <a:spcPts val="600"/>
              </a:spcAft>
              <a:buClr>
                <a:schemeClr val="accent1"/>
              </a:buClr>
              <a:defRPr/>
            </a:pPr>
            <a:r>
              <a:rPr lang="en-GB" sz="2900" dirty="0" smtClean="0">
                <a:solidFill>
                  <a:srgbClr val="002060"/>
                </a:solidFill>
                <a:latin typeface="Arial" panose="020B0604020202020204" pitchFamily="34" charset="0"/>
                <a:cs typeface="Arial" panose="020B0604020202020204" pitchFamily="34" charset="0"/>
              </a:rPr>
              <a:t>CSIRO</a:t>
            </a:r>
          </a:p>
          <a:p>
            <a:pPr marL="719138">
              <a:lnSpc>
                <a:spcPct val="110000"/>
              </a:lnSpc>
              <a:spcAft>
                <a:spcPts val="600"/>
              </a:spcAft>
              <a:buClr>
                <a:schemeClr val="accent1"/>
              </a:buClr>
              <a:defRPr/>
            </a:pPr>
            <a:r>
              <a:rPr lang="en-GB" sz="2900" dirty="0" smtClean="0">
                <a:solidFill>
                  <a:srgbClr val="002060"/>
                </a:solidFill>
                <a:latin typeface="Arial" panose="020B0604020202020204" pitchFamily="34" charset="0"/>
                <a:cs typeface="Arial" panose="020B0604020202020204" pitchFamily="34" charset="0"/>
              </a:rPr>
              <a:t>Geoscience Australia (GA)</a:t>
            </a:r>
          </a:p>
          <a:p>
            <a:pPr marL="719138">
              <a:lnSpc>
                <a:spcPct val="110000"/>
              </a:lnSpc>
              <a:spcAft>
                <a:spcPts val="600"/>
              </a:spcAft>
              <a:buClr>
                <a:schemeClr val="accent1"/>
              </a:buClr>
              <a:defRPr/>
            </a:pPr>
            <a:r>
              <a:rPr lang="en-GB" sz="2900" dirty="0" smtClean="0">
                <a:solidFill>
                  <a:srgbClr val="002060"/>
                </a:solidFill>
                <a:latin typeface="Arial" panose="020B0604020202020204" pitchFamily="34" charset="0"/>
                <a:cs typeface="Arial" panose="020B0604020202020204" pitchFamily="34" charset="0"/>
              </a:rPr>
              <a:t>NCI</a:t>
            </a:r>
          </a:p>
          <a:p>
            <a:pPr marL="719138">
              <a:lnSpc>
                <a:spcPct val="110000"/>
              </a:lnSpc>
              <a:spcAft>
                <a:spcPts val="600"/>
              </a:spcAft>
              <a:buClr>
                <a:schemeClr val="accent1"/>
              </a:buClr>
              <a:defRPr/>
            </a:pPr>
            <a:r>
              <a:rPr lang="en-GB" sz="2900" dirty="0" smtClean="0">
                <a:solidFill>
                  <a:srgbClr val="002060"/>
                </a:solidFill>
                <a:latin typeface="Arial" panose="020B0604020202020204" pitchFamily="34" charset="0"/>
                <a:cs typeface="Arial" panose="020B0604020202020204" pitchFamily="34" charset="0"/>
              </a:rPr>
              <a:t>ANDS</a:t>
            </a:r>
          </a:p>
          <a:p>
            <a:pPr>
              <a:lnSpc>
                <a:spcPct val="110000"/>
              </a:lnSpc>
              <a:defRPr/>
            </a:pPr>
            <a:endParaRPr lang="en-GB" sz="2800" dirty="0" smtClean="0">
              <a:solidFill>
                <a:srgbClr val="002060"/>
              </a:solidFill>
              <a:latin typeface="+mj-lt"/>
            </a:endParaRPr>
          </a:p>
          <a:p>
            <a:pPr marL="0" indent="0">
              <a:lnSpc>
                <a:spcPct val="110000"/>
              </a:lnSpc>
              <a:buFont typeface="Wingdings 2" pitchFamily="18" charset="2"/>
              <a:buNone/>
              <a:defRPr/>
            </a:pPr>
            <a:r>
              <a:rPr lang="en-GB" sz="4000" b="1" dirty="0" smtClean="0">
                <a:solidFill>
                  <a:srgbClr val="002060"/>
                </a:solidFill>
                <a:latin typeface="Arial" panose="020B0604020202020204" pitchFamily="34" charset="0"/>
                <a:cs typeface="Arial" panose="020B0604020202020204" pitchFamily="34" charset="0"/>
              </a:rPr>
              <a:t>International:</a:t>
            </a:r>
          </a:p>
          <a:p>
            <a:pPr marL="720725" indent="-274638">
              <a:lnSpc>
                <a:spcPct val="110000"/>
              </a:lnSpc>
              <a:spcAft>
                <a:spcPts val="1200"/>
              </a:spcAft>
              <a:buClr>
                <a:schemeClr val="accent1"/>
              </a:buClr>
              <a:defRPr/>
            </a:pPr>
            <a:r>
              <a:rPr lang="en-GB" sz="2900" dirty="0">
                <a:solidFill>
                  <a:srgbClr val="002060"/>
                </a:solidFill>
                <a:latin typeface="Arial" panose="020B0604020202020204" pitchFamily="34" charset="0"/>
                <a:cs typeface="Arial" panose="020B0604020202020204" pitchFamily="34" charset="0"/>
              </a:rPr>
              <a:t>UNESCO </a:t>
            </a:r>
            <a:r>
              <a:rPr lang="en-GB" sz="2900" dirty="0" smtClean="0">
                <a:solidFill>
                  <a:srgbClr val="002060"/>
                </a:solidFill>
                <a:latin typeface="Arial" panose="020B0604020202020204" pitchFamily="34" charset="0"/>
                <a:cs typeface="Arial" panose="020B0604020202020204" pitchFamily="34" charset="0"/>
              </a:rPr>
              <a:t>IOC-IODE</a:t>
            </a:r>
          </a:p>
          <a:p>
            <a:pPr marL="720725" indent="-274638">
              <a:lnSpc>
                <a:spcPct val="110000"/>
              </a:lnSpc>
              <a:spcAft>
                <a:spcPts val="1200"/>
              </a:spcAft>
              <a:buClr>
                <a:schemeClr val="accent1"/>
              </a:buClr>
              <a:defRPr/>
            </a:pPr>
            <a:r>
              <a:rPr lang="en-GB" sz="2900" dirty="0" smtClean="0">
                <a:solidFill>
                  <a:srgbClr val="002060"/>
                </a:solidFill>
                <a:latin typeface="Arial" panose="020B0604020202020204" pitchFamily="34" charset="0"/>
                <a:cs typeface="Arial" panose="020B0604020202020204" pitchFamily="34" charset="0"/>
              </a:rPr>
              <a:t>GEO </a:t>
            </a:r>
            <a:r>
              <a:rPr lang="en-GB" sz="2900" dirty="0">
                <a:solidFill>
                  <a:srgbClr val="002060"/>
                </a:solidFill>
                <a:latin typeface="Arial" panose="020B0604020202020204" pitchFamily="34" charset="0"/>
                <a:cs typeface="Arial" panose="020B0604020202020204" pitchFamily="34" charset="0"/>
              </a:rPr>
              <a:t>/ </a:t>
            </a:r>
            <a:r>
              <a:rPr lang="en-GB" sz="2900" dirty="0" smtClean="0">
                <a:solidFill>
                  <a:srgbClr val="002060"/>
                </a:solidFill>
                <a:latin typeface="Arial" panose="020B0604020202020204" pitchFamily="34" charset="0"/>
                <a:cs typeface="Arial" panose="020B0604020202020204" pitchFamily="34" charset="0"/>
              </a:rPr>
              <a:t>GEOSS</a:t>
            </a:r>
          </a:p>
          <a:p>
            <a:pPr marL="720725" indent="-274638">
              <a:lnSpc>
                <a:spcPct val="110000"/>
              </a:lnSpc>
              <a:spcAft>
                <a:spcPts val="1200"/>
              </a:spcAft>
              <a:buClr>
                <a:schemeClr val="accent1"/>
              </a:buClr>
              <a:defRPr/>
            </a:pPr>
            <a:r>
              <a:rPr lang="en-GB" sz="2900" dirty="0" smtClean="0">
                <a:solidFill>
                  <a:srgbClr val="002060"/>
                </a:solidFill>
                <a:latin typeface="Arial" panose="020B0604020202020204" pitchFamily="34" charset="0"/>
                <a:cs typeface="Arial" panose="020B0604020202020204" pitchFamily="34" charset="0"/>
              </a:rPr>
              <a:t>POGO</a:t>
            </a:r>
          </a:p>
          <a:p>
            <a:pPr marL="720725" indent="-274638">
              <a:lnSpc>
                <a:spcPct val="110000"/>
              </a:lnSpc>
              <a:spcAft>
                <a:spcPts val="1200"/>
              </a:spcAft>
              <a:buClr>
                <a:schemeClr val="accent1"/>
              </a:buClr>
              <a:defRPr/>
            </a:pPr>
            <a:r>
              <a:rPr lang="en-GB" sz="2900" dirty="0" smtClean="0">
                <a:solidFill>
                  <a:srgbClr val="002060"/>
                </a:solidFill>
                <a:latin typeface="Arial" panose="020B0604020202020204" pitchFamily="34" charset="0"/>
                <a:cs typeface="Arial" panose="020B0604020202020204" pitchFamily="34" charset="0"/>
              </a:rPr>
              <a:t>ICSU – WDS</a:t>
            </a:r>
          </a:p>
        </p:txBody>
      </p:sp>
      <p:pic>
        <p:nvPicPr>
          <p:cNvPr id="23555" name="Picture 4" descr="IMOS_logo-stacked_ne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776413"/>
            <a:ext cx="12954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5" descr="iod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3800" y="4292600"/>
            <a:ext cx="136842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292725" y="766763"/>
            <a:ext cx="3529013" cy="646112"/>
          </a:xfrm>
          <a:prstGeom prst="rect">
            <a:avLst/>
          </a:prstGeom>
        </p:spPr>
        <p:txBody>
          <a:bodyPr>
            <a:spAutoFit/>
          </a:bodyPr>
          <a:lstStyle/>
          <a:p>
            <a:pPr algn="r">
              <a:defRPr/>
            </a:pPr>
            <a:r>
              <a:rPr lang="en-GB" sz="3600" b="1" dirty="0">
                <a:solidFill>
                  <a:srgbClr val="002060"/>
                </a:solidFill>
                <a:latin typeface="Arial" panose="020B0604020202020204" pitchFamily="34" charset="0"/>
                <a:cs typeface="Arial" panose="020B0604020202020204" pitchFamily="34" charset="0"/>
              </a:rPr>
              <a:t>Contributors</a:t>
            </a:r>
            <a:endParaRPr lang="en-GB" sz="3600" b="1" dirty="0">
              <a:solidFill>
                <a:srgbClr val="002060"/>
              </a:solidFill>
              <a:latin typeface="+mj-lt"/>
            </a:endParaRPr>
          </a:p>
        </p:txBody>
      </p:sp>
      <p:pic>
        <p:nvPicPr>
          <p:cNvPr id="23558"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80288" y="2871788"/>
            <a:ext cx="1223962"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2276872"/>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19700" y="3135313"/>
            <a:ext cx="1439863"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5783" y="1412875"/>
            <a:ext cx="136842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62" name="Picture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19925" y="5876925"/>
            <a:ext cx="17287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88125" y="3860800"/>
            <a:ext cx="2135188" cy="1331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64"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76825" y="5300663"/>
            <a:ext cx="3051175" cy="611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808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56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141850"/>
            <a:ext cx="8064896" cy="4755148"/>
          </a:xfrm>
          <a:prstGeom prst="rect">
            <a:avLst/>
          </a:prstGeom>
        </p:spPr>
        <p:txBody>
          <a:bodyPr wrap="square">
            <a:spAutoFit/>
          </a:bodyPr>
          <a:lstStyle/>
          <a:p>
            <a:pPr marL="342900" indent="-342900">
              <a:spcAft>
                <a:spcPts val="1800"/>
              </a:spcAft>
              <a:buClr>
                <a:srgbClr val="00B0F0"/>
              </a:buClr>
              <a:buFont typeface="Arial" panose="020B0604020202020204" pitchFamily="34" charset="0"/>
              <a:buChar char="•"/>
              <a:defRPr/>
            </a:pPr>
            <a:r>
              <a:rPr lang="en-GB" sz="1600" dirty="0">
                <a:solidFill>
                  <a:schemeClr val="bg1">
                    <a:lumMod val="85000"/>
                  </a:schemeClr>
                </a:solidFill>
                <a:latin typeface="Arial" panose="020B0604020202020204" pitchFamily="34" charset="0"/>
                <a:cs typeface="Arial" panose="020B0604020202020204" pitchFamily="34" charset="0"/>
              </a:rPr>
              <a:t>Continue and extend the activities of the existing ODIP project</a:t>
            </a:r>
          </a:p>
          <a:p>
            <a:pPr marL="342900" indent="-342900">
              <a:spcAft>
                <a:spcPts val="1800"/>
              </a:spcAft>
              <a:buClr>
                <a:srgbClr val="00B0F0"/>
              </a:buClr>
              <a:buFont typeface="Arial" panose="020B0604020202020204" pitchFamily="34" charset="0"/>
              <a:buChar char="•"/>
              <a:defRPr/>
            </a:pPr>
            <a:r>
              <a:rPr lang="en-GB" sz="1600" dirty="0">
                <a:solidFill>
                  <a:schemeClr val="bg1">
                    <a:lumMod val="85000"/>
                  </a:schemeClr>
                </a:solidFill>
                <a:latin typeface="Arial" panose="020B0604020202020204" pitchFamily="34" charset="0"/>
                <a:cs typeface="Arial" panose="020B0604020202020204" pitchFamily="34" charset="0"/>
              </a:rPr>
              <a:t>Expand the scope of ODIP to cover other domains e.g. marine biology, and </a:t>
            </a:r>
            <a:r>
              <a:rPr lang="en-GB" sz="1600" dirty="0" smtClean="0">
                <a:solidFill>
                  <a:schemeClr val="bg1">
                    <a:lumMod val="85000"/>
                  </a:schemeClr>
                </a:solidFill>
                <a:latin typeface="Arial" panose="020B0604020202020204" pitchFamily="34" charset="0"/>
                <a:cs typeface="Arial" panose="020B0604020202020204" pitchFamily="34" charset="0"/>
              </a:rPr>
              <a:t>include </a:t>
            </a:r>
            <a:r>
              <a:rPr lang="en-GB" sz="1600" dirty="0">
                <a:solidFill>
                  <a:schemeClr val="bg1">
                    <a:lumMod val="85000"/>
                  </a:schemeClr>
                </a:solidFill>
                <a:latin typeface="Arial" panose="020B0604020202020204" pitchFamily="34" charset="0"/>
                <a:cs typeface="Arial" panose="020B0604020202020204" pitchFamily="34" charset="0"/>
              </a:rPr>
              <a:t>additional partners</a:t>
            </a:r>
          </a:p>
          <a:p>
            <a:pPr marL="342900" indent="-342900">
              <a:spcAft>
                <a:spcPts val="1800"/>
              </a:spcAft>
              <a:buClr>
                <a:schemeClr val="accent3"/>
              </a:buClr>
              <a:buFont typeface="Arial" panose="020B0604020202020204" pitchFamily="34" charset="0"/>
              <a:buChar char="•"/>
              <a:defRPr/>
            </a:pPr>
            <a:r>
              <a:rPr lang="en-GB" sz="2000" dirty="0">
                <a:solidFill>
                  <a:srgbClr val="002060"/>
                </a:solidFill>
                <a:latin typeface="Arial" panose="020B0604020202020204" pitchFamily="34" charset="0"/>
                <a:cs typeface="Arial" panose="020B0604020202020204" pitchFamily="34" charset="0"/>
              </a:rPr>
              <a:t>Continued support of the coordination platform to facilitate the establishment of interoperability between regional data infrastructures </a:t>
            </a:r>
            <a:endParaRPr lang="en-GB" sz="2000" dirty="0" smtClean="0">
              <a:solidFill>
                <a:srgbClr val="002060"/>
              </a:solidFill>
              <a:latin typeface="Arial" panose="020B0604020202020204" pitchFamily="34" charset="0"/>
              <a:cs typeface="Arial" panose="020B0604020202020204" pitchFamily="34" charset="0"/>
            </a:endParaRPr>
          </a:p>
          <a:p>
            <a:pPr marL="342900" indent="-342900">
              <a:spcAft>
                <a:spcPts val="1800"/>
              </a:spcAft>
              <a:buClr>
                <a:schemeClr val="accent3"/>
              </a:buClr>
              <a:buFont typeface="Arial" panose="020B0604020202020204" pitchFamily="34" charset="0"/>
              <a:buChar char="•"/>
              <a:defRPr/>
            </a:pPr>
            <a:r>
              <a:rPr lang="en-GB" sz="2000" dirty="0" smtClean="0">
                <a:solidFill>
                  <a:srgbClr val="002060"/>
                </a:solidFill>
                <a:latin typeface="Arial" panose="020B0604020202020204" pitchFamily="34" charset="0"/>
                <a:cs typeface="Arial" panose="020B0604020202020204" pitchFamily="34" charset="0"/>
              </a:rPr>
              <a:t>Develop </a:t>
            </a:r>
            <a:r>
              <a:rPr lang="en-GB" sz="2000" dirty="0">
                <a:solidFill>
                  <a:srgbClr val="002060"/>
                </a:solidFill>
                <a:latin typeface="Arial" panose="020B0604020202020204" pitchFamily="34" charset="0"/>
                <a:cs typeface="Arial" panose="020B0604020202020204" pitchFamily="34" charset="0"/>
              </a:rPr>
              <a:t>common approaches for specific aspects of marine data management e.g. vocabularies, formats,  sensor web enablement etc. </a:t>
            </a:r>
          </a:p>
          <a:p>
            <a:pPr marL="342900" indent="-342900">
              <a:spcAft>
                <a:spcPts val="1800"/>
              </a:spcAft>
              <a:buClr>
                <a:schemeClr val="accent3"/>
              </a:buClr>
              <a:buFont typeface="Arial" panose="020B0604020202020204" pitchFamily="34" charset="0"/>
              <a:buChar char="•"/>
              <a:defRPr/>
            </a:pPr>
            <a:r>
              <a:rPr lang="en-GB" sz="2000" dirty="0">
                <a:solidFill>
                  <a:srgbClr val="002060"/>
                </a:solidFill>
                <a:latin typeface="Arial" panose="020B0604020202020204" pitchFamily="34" charset="0"/>
                <a:cs typeface="Arial" panose="020B0604020202020204" pitchFamily="34" charset="0"/>
              </a:rPr>
              <a:t>Development of existing and </a:t>
            </a:r>
            <a:r>
              <a:rPr lang="en-GB" sz="2000" dirty="0" smtClean="0">
                <a:solidFill>
                  <a:srgbClr val="002060"/>
                </a:solidFill>
                <a:latin typeface="Arial" panose="020B0604020202020204" pitchFamily="34" charset="0"/>
                <a:cs typeface="Arial" panose="020B0604020202020204" pitchFamily="34" charset="0"/>
              </a:rPr>
              <a:t>additional prototype </a:t>
            </a:r>
            <a:r>
              <a:rPr lang="en-GB" sz="2000" dirty="0">
                <a:solidFill>
                  <a:srgbClr val="002060"/>
                </a:solidFill>
                <a:latin typeface="Arial" panose="020B0604020202020204" pitchFamily="34" charset="0"/>
                <a:cs typeface="Arial" panose="020B0604020202020204" pitchFamily="34" charset="0"/>
              </a:rPr>
              <a:t>interoperability solutions </a:t>
            </a:r>
          </a:p>
          <a:p>
            <a:pPr marL="342900" indent="-342900">
              <a:buClr>
                <a:schemeClr val="accent2"/>
              </a:buClr>
              <a:buSzPct val="95000"/>
              <a:buFont typeface="Arial" panose="020B0604020202020204" pitchFamily="34" charset="0"/>
              <a:buChar char="•"/>
              <a:defRPr/>
            </a:pPr>
            <a:endParaRPr lang="en-GB" sz="2000" dirty="0">
              <a:solidFill>
                <a:srgbClr val="002060"/>
              </a:solidFill>
              <a:latin typeface="Arial" panose="020B0604020202020204" pitchFamily="34" charset="0"/>
              <a:cs typeface="Arial" panose="020B0604020202020204" pitchFamily="34" charset="0"/>
            </a:endParaRPr>
          </a:p>
        </p:txBody>
      </p:sp>
      <p:sp>
        <p:nvSpPr>
          <p:cNvPr id="19459" name="Title 1"/>
          <p:cNvSpPr txBox="1">
            <a:spLocks/>
          </p:cNvSpPr>
          <p:nvPr/>
        </p:nvSpPr>
        <p:spPr bwMode="auto">
          <a:xfrm>
            <a:off x="323528" y="993354"/>
            <a:ext cx="8147943"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GB" altLang="en-US" sz="3200" b="1" dirty="0">
                <a:solidFill>
                  <a:schemeClr val="tx2"/>
                </a:solidFill>
                <a:latin typeface="Calibri" pitchFamily="34" charset="0"/>
              </a:rPr>
              <a:t>ODIP II: Extending the Ocean </a:t>
            </a:r>
            <a:r>
              <a:rPr lang="en-GB" altLang="en-US" sz="3200" b="1" dirty="0" smtClean="0">
                <a:solidFill>
                  <a:schemeClr val="tx2"/>
                </a:solidFill>
                <a:latin typeface="Calibri" pitchFamily="34" charset="0"/>
              </a:rPr>
              <a:t/>
            </a:r>
            <a:br>
              <a:rPr lang="en-GB" altLang="en-US" sz="3200" b="1" dirty="0" smtClean="0">
                <a:solidFill>
                  <a:schemeClr val="tx2"/>
                </a:solidFill>
                <a:latin typeface="Calibri" pitchFamily="34" charset="0"/>
              </a:rPr>
            </a:br>
            <a:r>
              <a:rPr lang="en-GB" altLang="en-US" sz="3200" b="1" dirty="0" smtClean="0">
                <a:solidFill>
                  <a:schemeClr val="tx2"/>
                </a:solidFill>
                <a:latin typeface="Calibri" pitchFamily="34" charset="0"/>
              </a:rPr>
              <a:t>Data </a:t>
            </a:r>
            <a:r>
              <a:rPr lang="en-GB" altLang="en-US" sz="3200" b="1" dirty="0">
                <a:solidFill>
                  <a:schemeClr val="tx2"/>
                </a:solidFill>
                <a:latin typeface="Calibri" pitchFamily="34" charset="0"/>
              </a:rPr>
              <a:t>Interoperability Platform</a:t>
            </a:r>
          </a:p>
        </p:txBody>
      </p:sp>
      <p:sp>
        <p:nvSpPr>
          <p:cNvPr id="5" name="Title 1"/>
          <p:cNvSpPr txBox="1">
            <a:spLocks/>
          </p:cNvSpPr>
          <p:nvPr/>
        </p:nvSpPr>
        <p:spPr>
          <a:xfrm>
            <a:off x="4355976" y="477168"/>
            <a:ext cx="4706702" cy="8636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r"/>
            <a:r>
              <a:rPr lang="en-GB" sz="4400" b="1" dirty="0" smtClean="0"/>
              <a:t>What next?</a:t>
            </a:r>
            <a:endParaRPr lang="en-GB" sz="4400" b="1" dirty="0"/>
          </a:p>
        </p:txBody>
      </p:sp>
    </p:spTree>
    <p:extLst>
      <p:ext uri="{BB962C8B-B14F-4D97-AF65-F5344CB8AC3E}">
        <p14:creationId xmlns:p14="http://schemas.microsoft.com/office/powerpoint/2010/main" val="3442149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323850" y="1412875"/>
            <a:ext cx="8362950" cy="5040313"/>
          </a:xfrm>
        </p:spPr>
        <p:txBody>
          <a:bodyPr>
            <a:normAutofit/>
          </a:bodyPr>
          <a:lstStyle/>
          <a:p>
            <a:pPr>
              <a:defRPr/>
            </a:pPr>
            <a:endParaRPr lang="en-GB" altLang="en-US" dirty="0" smtClean="0">
              <a:solidFill>
                <a:srgbClr val="002060"/>
              </a:solidFill>
              <a:latin typeface="+mj-lt"/>
            </a:endParaRPr>
          </a:p>
          <a:p>
            <a:pPr>
              <a:defRPr/>
            </a:pPr>
            <a:endParaRPr lang="en-GB" altLang="en-U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41" y="-27384"/>
            <a:ext cx="9203441" cy="6101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6093296"/>
            <a:ext cx="3384376" cy="6625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GB" sz="2800" b="1" dirty="0" smtClean="0">
                <a:solidFill>
                  <a:srgbClr val="002060"/>
                </a:solidFill>
                <a:latin typeface="Calibri"/>
              </a:rPr>
              <a:t>http://www.odip.eu</a:t>
            </a:r>
            <a:endParaRPr lang="en-GB" sz="2800" b="1" dirty="0">
              <a:solidFill>
                <a:srgbClr val="002060"/>
              </a:solidFill>
              <a:latin typeface="Calibri"/>
            </a:endParaRPr>
          </a:p>
        </p:txBody>
      </p:sp>
      <p:sp>
        <p:nvSpPr>
          <p:cNvPr id="5" name="Rectangle 4"/>
          <p:cNvSpPr/>
          <p:nvPr/>
        </p:nvSpPr>
        <p:spPr>
          <a:xfrm>
            <a:off x="5580112" y="6093296"/>
            <a:ext cx="3384376" cy="6625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0" fontAlgn="base" hangingPunct="0">
              <a:spcBef>
                <a:spcPct val="0"/>
              </a:spcBef>
              <a:spcAft>
                <a:spcPct val="0"/>
              </a:spcAft>
              <a:defRPr/>
            </a:pPr>
            <a:r>
              <a:rPr lang="en-GB" sz="2800" b="1" dirty="0" smtClean="0">
                <a:solidFill>
                  <a:srgbClr val="002060"/>
                </a:solidFill>
                <a:latin typeface="Calibri"/>
              </a:rPr>
              <a:t>hmg@bgs.ac.uk</a:t>
            </a:r>
            <a:endParaRPr lang="en-GB" sz="2800" b="1" dirty="0">
              <a:solidFill>
                <a:srgbClr val="002060"/>
              </a:solidFill>
              <a:latin typeface="Calibri"/>
            </a:endParaRPr>
          </a:p>
        </p:txBody>
      </p:sp>
    </p:spTree>
    <p:extLst>
      <p:ext uri="{BB962C8B-B14F-4D97-AF65-F5344CB8AC3E}">
        <p14:creationId xmlns:p14="http://schemas.microsoft.com/office/powerpoint/2010/main" val="2236476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20112"/>
            <a:ext cx="5688632" cy="996720"/>
          </a:xfrm>
        </p:spPr>
        <p:txBody>
          <a:bodyPr>
            <a:noAutofit/>
          </a:bodyPr>
          <a:lstStyle/>
          <a:p>
            <a:r>
              <a:rPr lang="en-GB" sz="3200" b="1" dirty="0" smtClean="0"/>
              <a:t>Barriers to interoperable </a:t>
            </a:r>
            <a:br>
              <a:rPr lang="en-GB" sz="3200" b="1" dirty="0" smtClean="0"/>
            </a:br>
            <a:r>
              <a:rPr lang="en-GB" sz="3200" b="1" dirty="0" smtClean="0"/>
              <a:t>marine data</a:t>
            </a:r>
            <a:endParaRPr lang="en-GB" sz="3200" b="1" dirty="0"/>
          </a:p>
        </p:txBody>
      </p:sp>
      <p:sp>
        <p:nvSpPr>
          <p:cNvPr id="3" name="Content Placeholder 2"/>
          <p:cNvSpPr>
            <a:spLocks noGrp="1"/>
          </p:cNvSpPr>
          <p:nvPr>
            <p:ph idx="1"/>
          </p:nvPr>
        </p:nvSpPr>
        <p:spPr>
          <a:xfrm>
            <a:off x="179512" y="2088232"/>
            <a:ext cx="8820472" cy="5445224"/>
          </a:xfrm>
        </p:spPr>
        <p:txBody>
          <a:bodyPr>
            <a:normAutofit/>
          </a:bodyPr>
          <a:lstStyle/>
          <a:p>
            <a:pPr lvl="1">
              <a:spcAft>
                <a:spcPts val="1800"/>
              </a:spcAft>
            </a:pPr>
            <a:r>
              <a:rPr lang="en-GB" dirty="0" smtClean="0">
                <a:solidFill>
                  <a:srgbClr val="002060"/>
                </a:solidFill>
                <a:latin typeface="Arial" panose="020B0604020202020204" pitchFamily="34" charset="0"/>
                <a:cs typeface="Arial" panose="020B0604020202020204" pitchFamily="34" charset="0"/>
              </a:rPr>
              <a:t>Highly heterogeneous</a:t>
            </a:r>
          </a:p>
          <a:p>
            <a:pPr lvl="1">
              <a:spcAft>
                <a:spcPts val="1800"/>
              </a:spcAft>
            </a:pPr>
            <a:r>
              <a:rPr lang="en-GB" dirty="0" smtClean="0">
                <a:solidFill>
                  <a:srgbClr val="002060"/>
                </a:solidFill>
                <a:latin typeface="Arial" panose="020B0604020202020204" pitchFamily="34" charset="0"/>
                <a:cs typeface="Arial" panose="020B0604020202020204" pitchFamily="34" charset="0"/>
              </a:rPr>
              <a:t>Collected </a:t>
            </a:r>
          </a:p>
          <a:p>
            <a:pPr lvl="3">
              <a:spcAft>
                <a:spcPts val="1200"/>
              </a:spcAft>
            </a:pPr>
            <a:r>
              <a:rPr lang="en-GB" dirty="0" smtClean="0">
                <a:solidFill>
                  <a:srgbClr val="002060"/>
                </a:solidFill>
                <a:latin typeface="Arial" panose="020B0604020202020204" pitchFamily="34" charset="0"/>
                <a:cs typeface="Arial" panose="020B0604020202020204" pitchFamily="34" charset="0"/>
              </a:rPr>
              <a:t>By large number of organisations/ institutes etc.</a:t>
            </a:r>
          </a:p>
          <a:p>
            <a:pPr lvl="3">
              <a:spcAft>
                <a:spcPts val="1800"/>
              </a:spcAft>
            </a:pPr>
            <a:r>
              <a:rPr lang="en-GB" dirty="0" smtClean="0">
                <a:solidFill>
                  <a:srgbClr val="002060"/>
                </a:solidFill>
                <a:latin typeface="Arial" panose="020B0604020202020204" pitchFamily="34" charset="0"/>
                <a:cs typeface="Arial" panose="020B0604020202020204" pitchFamily="34" charset="0"/>
              </a:rPr>
              <a:t>Using wide range of sensors  mounted on a variety of platforms</a:t>
            </a:r>
          </a:p>
          <a:p>
            <a:pPr lvl="1">
              <a:spcAft>
                <a:spcPts val="1200"/>
              </a:spcAft>
            </a:pPr>
            <a:r>
              <a:rPr lang="en-GB" dirty="0" smtClean="0">
                <a:solidFill>
                  <a:srgbClr val="002060"/>
                </a:solidFill>
                <a:latin typeface="Arial" panose="020B0604020202020204" pitchFamily="34" charset="0"/>
                <a:cs typeface="Arial" panose="020B0604020202020204" pitchFamily="34" charset="0"/>
              </a:rPr>
              <a:t>Different formats and standards</a:t>
            </a:r>
            <a:endParaRPr lang="en-GB" dirty="0">
              <a:solidFill>
                <a:srgbClr val="002060"/>
              </a:solidFill>
              <a:latin typeface="Arial" panose="020B0604020202020204" pitchFamily="34" charset="0"/>
              <a:cs typeface="Arial" panose="020B0604020202020204" pitchFamily="34" charset="0"/>
            </a:endParaRPr>
          </a:p>
          <a:p>
            <a:pPr lvl="3">
              <a:spcAft>
                <a:spcPts val="1200"/>
              </a:spcAft>
            </a:pPr>
            <a:r>
              <a:rPr lang="en-GB" dirty="0" smtClean="0">
                <a:solidFill>
                  <a:srgbClr val="002060"/>
                </a:solidFill>
                <a:latin typeface="Arial" panose="020B0604020202020204" pitchFamily="34" charset="0"/>
                <a:cs typeface="Arial" panose="020B0604020202020204" pitchFamily="34" charset="0"/>
              </a:rPr>
              <a:t>Coordinate systems (projected or geographic/global and local)</a:t>
            </a:r>
          </a:p>
          <a:p>
            <a:pPr lvl="3">
              <a:spcAft>
                <a:spcPts val="1200"/>
              </a:spcAft>
            </a:pPr>
            <a:r>
              <a:rPr lang="en-GB" dirty="0" smtClean="0">
                <a:solidFill>
                  <a:srgbClr val="002060"/>
                </a:solidFill>
                <a:latin typeface="Arial" panose="020B0604020202020204" pitchFamily="34" charset="0"/>
                <a:cs typeface="Arial" panose="020B0604020202020204" pitchFamily="34" charset="0"/>
              </a:rPr>
              <a:t>Metadata standards (global, regional, national)</a:t>
            </a:r>
          </a:p>
          <a:p>
            <a:pPr lvl="3">
              <a:spcAft>
                <a:spcPts val="1200"/>
              </a:spcAft>
            </a:pPr>
            <a:r>
              <a:rPr lang="en-GB" dirty="0" smtClean="0">
                <a:solidFill>
                  <a:srgbClr val="002060"/>
                </a:solidFill>
                <a:latin typeface="Arial" panose="020B0604020202020204" pitchFamily="34" charset="0"/>
                <a:cs typeface="Arial" panose="020B0604020202020204" pitchFamily="34" charset="0"/>
              </a:rPr>
              <a:t>Data formats </a:t>
            </a:r>
            <a:r>
              <a:rPr lang="en-GB" dirty="0" smtClean="0">
                <a:solidFill>
                  <a:srgbClr val="002060"/>
                </a:solidFill>
                <a:latin typeface="Arial" panose="020B0604020202020204" pitchFamily="34" charset="0"/>
                <a:cs typeface="Arial" panose="020B0604020202020204" pitchFamily="34" charset="0"/>
              </a:rPr>
              <a:t>(including proprietary)</a:t>
            </a:r>
            <a:endParaRPr lang="en-GB" dirty="0" smtClean="0">
              <a:solidFill>
                <a:srgbClr val="002060"/>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764703"/>
            <a:ext cx="3837806" cy="2598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009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536" y="692696"/>
            <a:ext cx="5976664" cy="792088"/>
          </a:xfrm>
        </p:spPr>
        <p:txBody>
          <a:bodyPr>
            <a:normAutofit/>
          </a:bodyPr>
          <a:lstStyle/>
          <a:p>
            <a:pPr eaLnBrk="1" hangingPunct="1"/>
            <a:r>
              <a:rPr lang="en-GB" altLang="en-US" sz="3600" b="1" dirty="0" smtClean="0">
                <a:solidFill>
                  <a:srgbClr val="002060"/>
                </a:solidFill>
                <a:cs typeface="Arial" charset="0"/>
              </a:rPr>
              <a:t>Regional data infrastructures</a:t>
            </a:r>
          </a:p>
        </p:txBody>
      </p:sp>
      <p:sp>
        <p:nvSpPr>
          <p:cNvPr id="8195" name="Rectangle 3"/>
          <p:cNvSpPr>
            <a:spLocks noGrp="1" noChangeArrowheads="1"/>
          </p:cNvSpPr>
          <p:nvPr>
            <p:ph idx="1"/>
          </p:nvPr>
        </p:nvSpPr>
        <p:spPr>
          <a:xfrm>
            <a:off x="395536" y="2132856"/>
            <a:ext cx="6048672" cy="4176464"/>
          </a:xfrm>
        </p:spPr>
        <p:txBody>
          <a:bodyPr>
            <a:normAutofit/>
          </a:bodyPr>
          <a:lstStyle/>
          <a:p>
            <a:pPr>
              <a:lnSpc>
                <a:spcPct val="110000"/>
              </a:lnSpc>
              <a:spcBef>
                <a:spcPts val="1200"/>
              </a:spcBef>
              <a:defRPr/>
            </a:pPr>
            <a:r>
              <a:rPr lang="en-GB" sz="2400" dirty="0" smtClean="0">
                <a:solidFill>
                  <a:srgbClr val="002060"/>
                </a:solidFill>
                <a:latin typeface="Arial" pitchFamily="34" charset="0"/>
                <a:cs typeface="Arial" pitchFamily="34" charset="0"/>
              </a:rPr>
              <a:t>Initiatives to develop marine data infrastructures</a:t>
            </a:r>
            <a:endParaRPr lang="en-GB" sz="2400" b="1" dirty="0" smtClean="0">
              <a:solidFill>
                <a:srgbClr val="002060"/>
              </a:solidFill>
              <a:latin typeface="Arial" pitchFamily="34" charset="0"/>
              <a:cs typeface="Arial" pitchFamily="34" charset="0"/>
            </a:endParaRPr>
          </a:p>
          <a:p>
            <a:pPr marL="0" indent="0" algn="ctr">
              <a:lnSpc>
                <a:spcPct val="110000"/>
              </a:lnSpc>
              <a:spcBef>
                <a:spcPts val="1200"/>
              </a:spcBef>
              <a:buNone/>
              <a:defRPr/>
            </a:pPr>
            <a:r>
              <a:rPr lang="en-GB" sz="3200" b="1" dirty="0" smtClean="0">
                <a:solidFill>
                  <a:srgbClr val="002060"/>
                </a:solidFill>
                <a:latin typeface="Arial" pitchFamily="34" charset="0"/>
                <a:cs typeface="Arial" pitchFamily="34" charset="0"/>
              </a:rPr>
              <a:t>BUT</a:t>
            </a:r>
          </a:p>
          <a:p>
            <a:pPr>
              <a:lnSpc>
                <a:spcPct val="110000"/>
              </a:lnSpc>
              <a:spcBef>
                <a:spcPts val="1200"/>
              </a:spcBef>
              <a:spcAft>
                <a:spcPts val="1200"/>
              </a:spcAft>
              <a:buClr>
                <a:srgbClr val="00B0F0"/>
              </a:buClr>
              <a:defRPr/>
            </a:pPr>
            <a:r>
              <a:rPr lang="en-GB" sz="2400" b="1" dirty="0" smtClean="0">
                <a:solidFill>
                  <a:srgbClr val="002060"/>
                </a:solidFill>
                <a:latin typeface="Arial" pitchFamily="34" charset="0"/>
                <a:cs typeface="Arial" pitchFamily="34" charset="0"/>
              </a:rPr>
              <a:t>Implemented according to specific user community requirements and priorities</a:t>
            </a:r>
          </a:p>
          <a:p>
            <a:pPr>
              <a:lnSpc>
                <a:spcPct val="110000"/>
              </a:lnSpc>
              <a:spcBef>
                <a:spcPts val="1200"/>
              </a:spcBef>
              <a:spcAft>
                <a:spcPts val="1200"/>
              </a:spcAft>
              <a:buClr>
                <a:srgbClr val="00B0F0"/>
              </a:buClr>
              <a:defRPr/>
            </a:pPr>
            <a:r>
              <a:rPr lang="en-GB" sz="2400" b="1" dirty="0" smtClean="0">
                <a:solidFill>
                  <a:srgbClr val="002060"/>
                </a:solidFill>
                <a:latin typeface="Arial" pitchFamily="34" charset="0"/>
                <a:cs typeface="Arial" pitchFamily="34" charset="0"/>
              </a:rPr>
              <a:t>Aligned to funding agency policies</a:t>
            </a:r>
            <a:endParaRPr lang="en-GB" sz="2200" dirty="0" smtClean="0">
              <a:solidFill>
                <a:srgbClr val="002060"/>
              </a:solidFill>
              <a:latin typeface="+mj-lt"/>
            </a:endParaRPr>
          </a:p>
          <a:p>
            <a:pPr eaLnBrk="1" fontAlgn="auto" hangingPunct="1">
              <a:spcAft>
                <a:spcPts val="1200"/>
              </a:spcAft>
              <a:buClr>
                <a:srgbClr val="00B0F0"/>
              </a:buClr>
              <a:buFont typeface="Arial" panose="020B0604020202020204" pitchFamily="34" charset="0"/>
              <a:buChar char="•"/>
              <a:defRPr/>
            </a:pPr>
            <a:endParaRPr lang="en-GB" sz="2000" dirty="0" smtClean="0">
              <a:solidFill>
                <a:srgbClr val="002060"/>
              </a:solidFill>
              <a:latin typeface="Calibri" pitchFamily="34" charset="0"/>
            </a:endParaRPr>
          </a:p>
          <a:p>
            <a:pPr marL="274320" indent="-274320" eaLnBrk="1" fontAlgn="auto" hangingPunct="1">
              <a:spcAft>
                <a:spcPts val="0"/>
              </a:spcAft>
              <a:buClr>
                <a:schemeClr val="accent3"/>
              </a:buClr>
              <a:buFont typeface="Wingdings 2"/>
              <a:buChar char=""/>
              <a:defRPr/>
            </a:pPr>
            <a:endParaRPr lang="en-GB" sz="2000" dirty="0" smtClean="0">
              <a:solidFill>
                <a:srgbClr val="002060"/>
              </a:solidFill>
              <a:latin typeface="Calibri" pitchFamily="34" charset="0"/>
            </a:endParaRPr>
          </a:p>
        </p:txBody>
      </p:sp>
      <p:sp>
        <p:nvSpPr>
          <p:cNvPr id="2" name="Rectangle 1"/>
          <p:cNvSpPr/>
          <p:nvPr/>
        </p:nvSpPr>
        <p:spPr bwMode="auto">
          <a:xfrm>
            <a:off x="6516216" y="0"/>
            <a:ext cx="2627784" cy="6713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sz="2000">
              <a:solidFill>
                <a:prstClr val="white"/>
              </a:solidFill>
            </a:endParaRPr>
          </a:p>
        </p:txBody>
      </p:sp>
      <p:sp>
        <p:nvSpPr>
          <p:cNvPr id="11284" name="Rectangle 15"/>
          <p:cNvSpPr>
            <a:spLocks noChangeArrowheads="1"/>
          </p:cNvSpPr>
          <p:nvPr/>
        </p:nvSpPr>
        <p:spPr bwMode="auto">
          <a:xfrm>
            <a:off x="6408166" y="4457700"/>
            <a:ext cx="2700338" cy="22764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accent1"/>
                </a:solidFill>
                <a:latin typeface="Arial" charset="0"/>
              </a:defRPr>
            </a:lvl1pPr>
            <a:lvl2pPr marL="742950" indent="-285750">
              <a:defRPr sz="2000">
                <a:solidFill>
                  <a:schemeClr val="accent1"/>
                </a:solidFill>
                <a:latin typeface="Arial" charset="0"/>
              </a:defRPr>
            </a:lvl2pPr>
            <a:lvl3pPr marL="1143000" indent="-228600">
              <a:defRPr sz="2000">
                <a:solidFill>
                  <a:schemeClr val="accent1"/>
                </a:solidFill>
                <a:latin typeface="Arial" charset="0"/>
              </a:defRPr>
            </a:lvl3pPr>
            <a:lvl4pPr marL="1600200" indent="-228600">
              <a:defRPr sz="2000">
                <a:solidFill>
                  <a:schemeClr val="accent1"/>
                </a:solidFill>
                <a:latin typeface="Arial" charset="0"/>
              </a:defRPr>
            </a:lvl4pPr>
            <a:lvl5pPr marL="2057400" indent="-228600">
              <a:defRPr sz="2000">
                <a:solidFill>
                  <a:schemeClr val="accent1"/>
                </a:solidFill>
                <a:latin typeface="Arial" charset="0"/>
              </a:defRPr>
            </a:lvl5pPr>
            <a:lvl6pPr marL="2514600" indent="-228600" algn="ctr" eaLnBrk="0" fontAlgn="base" hangingPunct="0">
              <a:spcBef>
                <a:spcPct val="0"/>
              </a:spcBef>
              <a:spcAft>
                <a:spcPct val="0"/>
              </a:spcAft>
              <a:defRPr sz="2000">
                <a:solidFill>
                  <a:schemeClr val="accent1"/>
                </a:solidFill>
                <a:latin typeface="Arial" charset="0"/>
              </a:defRPr>
            </a:lvl6pPr>
            <a:lvl7pPr marL="2971800" indent="-228600" algn="ctr" eaLnBrk="0" fontAlgn="base" hangingPunct="0">
              <a:spcBef>
                <a:spcPct val="0"/>
              </a:spcBef>
              <a:spcAft>
                <a:spcPct val="0"/>
              </a:spcAft>
              <a:defRPr sz="2000">
                <a:solidFill>
                  <a:schemeClr val="accent1"/>
                </a:solidFill>
                <a:latin typeface="Arial" charset="0"/>
              </a:defRPr>
            </a:lvl7pPr>
            <a:lvl8pPr marL="3429000" indent="-228600" algn="ctr" eaLnBrk="0" fontAlgn="base" hangingPunct="0">
              <a:spcBef>
                <a:spcPct val="0"/>
              </a:spcBef>
              <a:spcAft>
                <a:spcPct val="0"/>
              </a:spcAft>
              <a:defRPr sz="2000">
                <a:solidFill>
                  <a:schemeClr val="accent1"/>
                </a:solidFill>
                <a:latin typeface="Arial" charset="0"/>
              </a:defRPr>
            </a:lvl8pPr>
            <a:lvl9pPr marL="3886200" indent="-228600" algn="ctr" eaLnBrk="0" fontAlgn="base" hangingPunct="0">
              <a:spcBef>
                <a:spcPct val="0"/>
              </a:spcBef>
              <a:spcAft>
                <a:spcPct val="0"/>
              </a:spcAft>
              <a:defRPr sz="2000">
                <a:solidFill>
                  <a:schemeClr val="accent1"/>
                </a:solidFill>
                <a:latin typeface="Arial" charset="0"/>
              </a:defRPr>
            </a:lvl9pPr>
          </a:lstStyle>
          <a:p>
            <a:pPr algn="ctr" eaLnBrk="0" fontAlgn="base" hangingPunct="0">
              <a:spcBef>
                <a:spcPct val="0"/>
              </a:spcBef>
              <a:spcAft>
                <a:spcPct val="0"/>
              </a:spcAft>
            </a:pPr>
            <a:endParaRPr lang="en-GB" altLang="en-US" smtClean="0">
              <a:solidFill>
                <a:srgbClr val="0F6FC6"/>
              </a:solidFill>
            </a:endParaRPr>
          </a:p>
        </p:txBody>
      </p:sp>
      <p:pic>
        <p:nvPicPr>
          <p:cNvPr id="11285" name="Picture 75" descr="r2r_v6t_r_colo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8437" y="5357783"/>
            <a:ext cx="1112690" cy="111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Picture 17" descr="Integrated Ocean Observing System">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8706" y="4563936"/>
            <a:ext cx="2480472" cy="511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3" name="Text Box 20"/>
          <p:cNvSpPr txBox="1">
            <a:spLocks noChangeArrowheads="1"/>
          </p:cNvSpPr>
          <p:nvPr/>
        </p:nvSpPr>
        <p:spPr bwMode="auto">
          <a:xfrm>
            <a:off x="8305569" y="5464019"/>
            <a:ext cx="714259" cy="40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accent1"/>
                </a:solidFill>
                <a:latin typeface="Arial" charset="0"/>
              </a:defRPr>
            </a:lvl1pPr>
            <a:lvl2pPr marL="742950" indent="-285750">
              <a:defRPr sz="2000">
                <a:solidFill>
                  <a:schemeClr val="accent1"/>
                </a:solidFill>
                <a:latin typeface="Arial" charset="0"/>
              </a:defRPr>
            </a:lvl2pPr>
            <a:lvl3pPr marL="1143000" indent="-228600">
              <a:defRPr sz="2000">
                <a:solidFill>
                  <a:schemeClr val="accent1"/>
                </a:solidFill>
                <a:latin typeface="Arial" charset="0"/>
              </a:defRPr>
            </a:lvl3pPr>
            <a:lvl4pPr marL="1600200" indent="-228600">
              <a:defRPr sz="2000">
                <a:solidFill>
                  <a:schemeClr val="accent1"/>
                </a:solidFill>
                <a:latin typeface="Arial" charset="0"/>
              </a:defRPr>
            </a:lvl4pPr>
            <a:lvl5pPr marL="2057400" indent="-228600">
              <a:defRPr sz="2000">
                <a:solidFill>
                  <a:schemeClr val="accent1"/>
                </a:solidFill>
                <a:latin typeface="Arial" charset="0"/>
              </a:defRPr>
            </a:lvl5pPr>
            <a:lvl6pPr marL="2514600" indent="-228600" algn="ctr" eaLnBrk="0" fontAlgn="base" hangingPunct="0">
              <a:spcBef>
                <a:spcPct val="0"/>
              </a:spcBef>
              <a:spcAft>
                <a:spcPct val="0"/>
              </a:spcAft>
              <a:defRPr sz="2000">
                <a:solidFill>
                  <a:schemeClr val="accent1"/>
                </a:solidFill>
                <a:latin typeface="Arial" charset="0"/>
              </a:defRPr>
            </a:lvl6pPr>
            <a:lvl7pPr marL="2971800" indent="-228600" algn="ctr" eaLnBrk="0" fontAlgn="base" hangingPunct="0">
              <a:spcBef>
                <a:spcPct val="0"/>
              </a:spcBef>
              <a:spcAft>
                <a:spcPct val="0"/>
              </a:spcAft>
              <a:defRPr sz="2000">
                <a:solidFill>
                  <a:schemeClr val="accent1"/>
                </a:solidFill>
                <a:latin typeface="Arial" charset="0"/>
              </a:defRPr>
            </a:lvl7pPr>
            <a:lvl8pPr marL="3429000" indent="-228600" algn="ctr" eaLnBrk="0" fontAlgn="base" hangingPunct="0">
              <a:spcBef>
                <a:spcPct val="0"/>
              </a:spcBef>
              <a:spcAft>
                <a:spcPct val="0"/>
              </a:spcAft>
              <a:defRPr sz="2000">
                <a:solidFill>
                  <a:schemeClr val="accent1"/>
                </a:solidFill>
                <a:latin typeface="Arial" charset="0"/>
              </a:defRPr>
            </a:lvl8pPr>
            <a:lvl9pPr marL="3886200" indent="-228600" algn="ctr" eaLnBrk="0" fontAlgn="base" hangingPunct="0">
              <a:spcBef>
                <a:spcPct val="0"/>
              </a:spcBef>
              <a:spcAft>
                <a:spcPct val="0"/>
              </a:spcAft>
              <a:defRPr sz="2000">
                <a:solidFill>
                  <a:schemeClr val="accent1"/>
                </a:solidFill>
                <a:latin typeface="Arial" charset="0"/>
              </a:defRPr>
            </a:lvl9pPr>
          </a:lstStyle>
          <a:p>
            <a:pPr algn="ctr" eaLnBrk="0" fontAlgn="base" hangingPunct="0">
              <a:spcBef>
                <a:spcPct val="0"/>
              </a:spcBef>
              <a:spcAft>
                <a:spcPct val="0"/>
              </a:spcAft>
            </a:pPr>
            <a:r>
              <a:rPr lang="en-GB" altLang="en-US" dirty="0" smtClean="0">
                <a:solidFill>
                  <a:srgbClr val="0F6FC6"/>
                </a:solidFill>
              </a:rPr>
              <a:t>USA</a:t>
            </a:r>
          </a:p>
        </p:txBody>
      </p:sp>
      <p:sp>
        <p:nvSpPr>
          <p:cNvPr id="11279" name="Rectangle 23"/>
          <p:cNvSpPr>
            <a:spLocks noChangeArrowheads="1"/>
          </p:cNvSpPr>
          <p:nvPr/>
        </p:nvSpPr>
        <p:spPr bwMode="auto">
          <a:xfrm>
            <a:off x="6588224" y="2401598"/>
            <a:ext cx="2417763" cy="172878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accent1"/>
                </a:solidFill>
                <a:latin typeface="Arial" charset="0"/>
              </a:defRPr>
            </a:lvl1pPr>
            <a:lvl2pPr marL="742950" indent="-285750">
              <a:defRPr sz="2000">
                <a:solidFill>
                  <a:schemeClr val="accent1"/>
                </a:solidFill>
                <a:latin typeface="Arial" charset="0"/>
              </a:defRPr>
            </a:lvl2pPr>
            <a:lvl3pPr marL="1143000" indent="-228600">
              <a:defRPr sz="2000">
                <a:solidFill>
                  <a:schemeClr val="accent1"/>
                </a:solidFill>
                <a:latin typeface="Arial" charset="0"/>
              </a:defRPr>
            </a:lvl3pPr>
            <a:lvl4pPr marL="1600200" indent="-228600">
              <a:defRPr sz="2000">
                <a:solidFill>
                  <a:schemeClr val="accent1"/>
                </a:solidFill>
                <a:latin typeface="Arial" charset="0"/>
              </a:defRPr>
            </a:lvl4pPr>
            <a:lvl5pPr marL="2057400" indent="-228600">
              <a:defRPr sz="2000">
                <a:solidFill>
                  <a:schemeClr val="accent1"/>
                </a:solidFill>
                <a:latin typeface="Arial" charset="0"/>
              </a:defRPr>
            </a:lvl5pPr>
            <a:lvl6pPr marL="2514600" indent="-228600" algn="ctr" eaLnBrk="0" fontAlgn="base" hangingPunct="0">
              <a:spcBef>
                <a:spcPct val="0"/>
              </a:spcBef>
              <a:spcAft>
                <a:spcPct val="0"/>
              </a:spcAft>
              <a:defRPr sz="2000">
                <a:solidFill>
                  <a:schemeClr val="accent1"/>
                </a:solidFill>
                <a:latin typeface="Arial" charset="0"/>
              </a:defRPr>
            </a:lvl6pPr>
            <a:lvl7pPr marL="2971800" indent="-228600" algn="ctr" eaLnBrk="0" fontAlgn="base" hangingPunct="0">
              <a:spcBef>
                <a:spcPct val="0"/>
              </a:spcBef>
              <a:spcAft>
                <a:spcPct val="0"/>
              </a:spcAft>
              <a:defRPr sz="2000">
                <a:solidFill>
                  <a:schemeClr val="accent1"/>
                </a:solidFill>
                <a:latin typeface="Arial" charset="0"/>
              </a:defRPr>
            </a:lvl7pPr>
            <a:lvl8pPr marL="3429000" indent="-228600" algn="ctr" eaLnBrk="0" fontAlgn="base" hangingPunct="0">
              <a:spcBef>
                <a:spcPct val="0"/>
              </a:spcBef>
              <a:spcAft>
                <a:spcPct val="0"/>
              </a:spcAft>
              <a:defRPr sz="2000">
                <a:solidFill>
                  <a:schemeClr val="accent1"/>
                </a:solidFill>
                <a:latin typeface="Arial" charset="0"/>
              </a:defRPr>
            </a:lvl8pPr>
            <a:lvl9pPr marL="3886200" indent="-228600" algn="ctr" eaLnBrk="0" fontAlgn="base" hangingPunct="0">
              <a:spcBef>
                <a:spcPct val="0"/>
              </a:spcBef>
              <a:spcAft>
                <a:spcPct val="0"/>
              </a:spcAft>
              <a:defRPr sz="2000">
                <a:solidFill>
                  <a:schemeClr val="accent1"/>
                </a:solidFill>
                <a:latin typeface="Arial" charset="0"/>
              </a:defRPr>
            </a:lvl9pPr>
          </a:lstStyle>
          <a:p>
            <a:pPr algn="ctr" eaLnBrk="0" fontAlgn="base" hangingPunct="0">
              <a:spcBef>
                <a:spcPct val="0"/>
              </a:spcBef>
              <a:spcAft>
                <a:spcPct val="0"/>
              </a:spcAft>
            </a:pPr>
            <a:endParaRPr lang="en-GB" altLang="en-US" smtClean="0">
              <a:solidFill>
                <a:srgbClr val="0F6FC6"/>
              </a:solidFill>
            </a:endParaRPr>
          </a:p>
        </p:txBody>
      </p:sp>
      <p:pic>
        <p:nvPicPr>
          <p:cNvPr id="11280" name="Picture 24" descr="Logo_SeaDataNet_fond_transpar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5716" y="3406955"/>
            <a:ext cx="1430211" cy="63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1" name="Text Box 26"/>
          <p:cNvSpPr txBox="1">
            <a:spLocks noChangeArrowheads="1"/>
          </p:cNvSpPr>
          <p:nvPr/>
        </p:nvSpPr>
        <p:spPr bwMode="auto">
          <a:xfrm>
            <a:off x="7827015" y="2804095"/>
            <a:ext cx="1069123" cy="39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accent1"/>
                </a:solidFill>
                <a:latin typeface="Arial" charset="0"/>
              </a:defRPr>
            </a:lvl1pPr>
            <a:lvl2pPr marL="742950" indent="-285750">
              <a:defRPr sz="2000">
                <a:solidFill>
                  <a:schemeClr val="accent1"/>
                </a:solidFill>
                <a:latin typeface="Arial" charset="0"/>
              </a:defRPr>
            </a:lvl2pPr>
            <a:lvl3pPr marL="1143000" indent="-228600">
              <a:defRPr sz="2000">
                <a:solidFill>
                  <a:schemeClr val="accent1"/>
                </a:solidFill>
                <a:latin typeface="Arial" charset="0"/>
              </a:defRPr>
            </a:lvl3pPr>
            <a:lvl4pPr marL="1600200" indent="-228600">
              <a:defRPr sz="2000">
                <a:solidFill>
                  <a:schemeClr val="accent1"/>
                </a:solidFill>
                <a:latin typeface="Arial" charset="0"/>
              </a:defRPr>
            </a:lvl4pPr>
            <a:lvl5pPr marL="2057400" indent="-228600">
              <a:defRPr sz="2000">
                <a:solidFill>
                  <a:schemeClr val="accent1"/>
                </a:solidFill>
                <a:latin typeface="Arial" charset="0"/>
              </a:defRPr>
            </a:lvl5pPr>
            <a:lvl6pPr marL="2514600" indent="-228600" algn="ctr" eaLnBrk="0" fontAlgn="base" hangingPunct="0">
              <a:spcBef>
                <a:spcPct val="0"/>
              </a:spcBef>
              <a:spcAft>
                <a:spcPct val="0"/>
              </a:spcAft>
              <a:defRPr sz="2000">
                <a:solidFill>
                  <a:schemeClr val="accent1"/>
                </a:solidFill>
                <a:latin typeface="Arial" charset="0"/>
              </a:defRPr>
            </a:lvl6pPr>
            <a:lvl7pPr marL="2971800" indent="-228600" algn="ctr" eaLnBrk="0" fontAlgn="base" hangingPunct="0">
              <a:spcBef>
                <a:spcPct val="0"/>
              </a:spcBef>
              <a:spcAft>
                <a:spcPct val="0"/>
              </a:spcAft>
              <a:defRPr sz="2000">
                <a:solidFill>
                  <a:schemeClr val="accent1"/>
                </a:solidFill>
                <a:latin typeface="Arial" charset="0"/>
              </a:defRPr>
            </a:lvl7pPr>
            <a:lvl8pPr marL="3429000" indent="-228600" algn="ctr" eaLnBrk="0" fontAlgn="base" hangingPunct="0">
              <a:spcBef>
                <a:spcPct val="0"/>
              </a:spcBef>
              <a:spcAft>
                <a:spcPct val="0"/>
              </a:spcAft>
              <a:defRPr sz="2000">
                <a:solidFill>
                  <a:schemeClr val="accent1"/>
                </a:solidFill>
                <a:latin typeface="Arial" charset="0"/>
              </a:defRPr>
            </a:lvl8pPr>
            <a:lvl9pPr marL="3886200" indent="-228600" algn="ctr" eaLnBrk="0" fontAlgn="base" hangingPunct="0">
              <a:spcBef>
                <a:spcPct val="0"/>
              </a:spcBef>
              <a:spcAft>
                <a:spcPct val="0"/>
              </a:spcAft>
              <a:defRPr sz="2000">
                <a:solidFill>
                  <a:schemeClr val="accent1"/>
                </a:solidFill>
                <a:latin typeface="Arial" charset="0"/>
              </a:defRPr>
            </a:lvl9pPr>
          </a:lstStyle>
          <a:p>
            <a:pPr algn="ctr" eaLnBrk="0" fontAlgn="base" hangingPunct="0">
              <a:spcBef>
                <a:spcPct val="0"/>
              </a:spcBef>
              <a:spcAft>
                <a:spcPct val="0"/>
              </a:spcAft>
            </a:pPr>
            <a:r>
              <a:rPr lang="en-GB" altLang="en-US" b="1" i="1" dirty="0" smtClean="0">
                <a:solidFill>
                  <a:srgbClr val="0F6FC6"/>
                </a:solidFill>
              </a:rPr>
              <a:t>Europe</a:t>
            </a:r>
          </a:p>
        </p:txBody>
      </p:sp>
      <p:sp>
        <p:nvSpPr>
          <p:cNvPr id="11276" name="Text Box 19"/>
          <p:cNvSpPr txBox="1">
            <a:spLocks noChangeArrowheads="1"/>
          </p:cNvSpPr>
          <p:nvPr/>
        </p:nvSpPr>
        <p:spPr bwMode="auto">
          <a:xfrm>
            <a:off x="7628290" y="1208083"/>
            <a:ext cx="12811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accent1"/>
                </a:solidFill>
                <a:latin typeface="Arial" charset="0"/>
              </a:defRPr>
            </a:lvl1pPr>
            <a:lvl2pPr marL="742950" indent="-285750">
              <a:defRPr sz="2000">
                <a:solidFill>
                  <a:schemeClr val="accent1"/>
                </a:solidFill>
                <a:latin typeface="Arial" charset="0"/>
              </a:defRPr>
            </a:lvl2pPr>
            <a:lvl3pPr marL="1143000" indent="-228600">
              <a:defRPr sz="2000">
                <a:solidFill>
                  <a:schemeClr val="accent1"/>
                </a:solidFill>
                <a:latin typeface="Arial" charset="0"/>
              </a:defRPr>
            </a:lvl3pPr>
            <a:lvl4pPr marL="1600200" indent="-228600">
              <a:defRPr sz="2000">
                <a:solidFill>
                  <a:schemeClr val="accent1"/>
                </a:solidFill>
                <a:latin typeface="Arial" charset="0"/>
              </a:defRPr>
            </a:lvl4pPr>
            <a:lvl5pPr marL="2057400" indent="-228600">
              <a:defRPr sz="2000">
                <a:solidFill>
                  <a:schemeClr val="accent1"/>
                </a:solidFill>
                <a:latin typeface="Arial" charset="0"/>
              </a:defRPr>
            </a:lvl5pPr>
            <a:lvl6pPr marL="2514600" indent="-228600" algn="ctr" eaLnBrk="0" fontAlgn="base" hangingPunct="0">
              <a:spcBef>
                <a:spcPct val="0"/>
              </a:spcBef>
              <a:spcAft>
                <a:spcPct val="0"/>
              </a:spcAft>
              <a:defRPr sz="2000">
                <a:solidFill>
                  <a:schemeClr val="accent1"/>
                </a:solidFill>
                <a:latin typeface="Arial" charset="0"/>
              </a:defRPr>
            </a:lvl6pPr>
            <a:lvl7pPr marL="2971800" indent="-228600" algn="ctr" eaLnBrk="0" fontAlgn="base" hangingPunct="0">
              <a:spcBef>
                <a:spcPct val="0"/>
              </a:spcBef>
              <a:spcAft>
                <a:spcPct val="0"/>
              </a:spcAft>
              <a:defRPr sz="2000">
                <a:solidFill>
                  <a:schemeClr val="accent1"/>
                </a:solidFill>
                <a:latin typeface="Arial" charset="0"/>
              </a:defRPr>
            </a:lvl7pPr>
            <a:lvl8pPr marL="3429000" indent="-228600" algn="ctr" eaLnBrk="0" fontAlgn="base" hangingPunct="0">
              <a:spcBef>
                <a:spcPct val="0"/>
              </a:spcBef>
              <a:spcAft>
                <a:spcPct val="0"/>
              </a:spcAft>
              <a:defRPr sz="2000">
                <a:solidFill>
                  <a:schemeClr val="accent1"/>
                </a:solidFill>
                <a:latin typeface="Arial" charset="0"/>
              </a:defRPr>
            </a:lvl8pPr>
            <a:lvl9pPr marL="3886200" indent="-228600" algn="ctr" eaLnBrk="0" fontAlgn="base" hangingPunct="0">
              <a:spcBef>
                <a:spcPct val="0"/>
              </a:spcBef>
              <a:spcAft>
                <a:spcPct val="0"/>
              </a:spcAft>
              <a:defRPr sz="2000">
                <a:solidFill>
                  <a:schemeClr val="accent1"/>
                </a:solidFill>
                <a:latin typeface="Arial" charset="0"/>
              </a:defRPr>
            </a:lvl9pPr>
          </a:lstStyle>
          <a:p>
            <a:pPr algn="ctr" eaLnBrk="0" fontAlgn="base" hangingPunct="0">
              <a:spcBef>
                <a:spcPct val="0"/>
              </a:spcBef>
              <a:spcAft>
                <a:spcPct val="0"/>
              </a:spcAft>
            </a:pPr>
            <a:r>
              <a:rPr lang="en-GB" altLang="en-US" b="1" i="1" dirty="0" smtClean="0">
                <a:solidFill>
                  <a:srgbClr val="0F6FC6"/>
                </a:solidFill>
              </a:rPr>
              <a:t>Australia</a:t>
            </a:r>
          </a:p>
        </p:txBody>
      </p:sp>
      <p:pic>
        <p:nvPicPr>
          <p:cNvPr id="11277" name="Picture 8" descr="AODN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9298" y="620688"/>
            <a:ext cx="1356780" cy="57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27"/>
          <p:cNvPicPr>
            <a:picLocks noChangeAspect="1" noChangeArrowheads="1"/>
          </p:cNvPicPr>
          <p:nvPr/>
        </p:nvPicPr>
        <p:blipFill>
          <a:blip r:embed="rId8">
            <a:extLst>
              <a:ext uri="{28A0092B-C50C-407E-A947-70E740481C1C}">
                <a14:useLocalDpi xmlns:a14="http://schemas.microsoft.com/office/drawing/2010/main" val="0"/>
              </a:ext>
            </a:extLst>
          </a:blip>
          <a:srcRect l="6284" t="22440" r="67155" b="60829"/>
          <a:stretch>
            <a:fillRect/>
          </a:stretch>
        </p:blipFill>
        <p:spPr bwMode="auto">
          <a:xfrm>
            <a:off x="6759298" y="1705724"/>
            <a:ext cx="1889878" cy="62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274"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0937" y="2546061"/>
            <a:ext cx="107315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754087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1959218"/>
            <a:ext cx="6120680" cy="4278094"/>
          </a:xfrm>
          <a:prstGeom prst="rect">
            <a:avLst/>
          </a:prstGeom>
          <a:noFill/>
        </p:spPr>
        <p:txBody>
          <a:bodyPr wrap="square">
            <a:spAutoFit/>
          </a:bodyPr>
          <a:lstStyle/>
          <a:p>
            <a:pPr marL="342900" indent="-342900" eaLnBrk="0" fontAlgn="base" hangingPunct="0">
              <a:spcBef>
                <a:spcPct val="0"/>
              </a:spcBef>
              <a:spcAft>
                <a:spcPts val="1800"/>
              </a:spcAft>
              <a:buFont typeface="Arial" panose="020B0604020202020204" pitchFamily="34" charset="0"/>
              <a:buChar char="•"/>
              <a:defRPr/>
            </a:pPr>
            <a:r>
              <a:rPr lang="en-GB" sz="2400" dirty="0" smtClean="0">
                <a:solidFill>
                  <a:srgbClr val="002060"/>
                </a:solidFill>
                <a:latin typeface="Arial" panose="020B0604020202020204" pitchFamily="34" charset="0"/>
                <a:cs typeface="Arial" panose="020B0604020202020204" pitchFamily="34" charset="0"/>
              </a:rPr>
              <a:t>European-USA-Australia  </a:t>
            </a:r>
            <a:r>
              <a:rPr lang="en-GB" sz="2400" dirty="0">
                <a:solidFill>
                  <a:srgbClr val="002060"/>
                </a:solidFill>
                <a:latin typeface="Arial" panose="020B0604020202020204" pitchFamily="34" charset="0"/>
                <a:cs typeface="Arial" panose="020B0604020202020204" pitchFamily="34" charset="0"/>
              </a:rPr>
              <a:t>collaborative </a:t>
            </a:r>
            <a:r>
              <a:rPr lang="en-GB" sz="2400" dirty="0" smtClean="0">
                <a:solidFill>
                  <a:srgbClr val="002060"/>
                </a:solidFill>
                <a:latin typeface="Arial" panose="020B0604020202020204" pitchFamily="34" charset="0"/>
                <a:cs typeface="Arial" panose="020B0604020202020204" pitchFamily="34" charset="0"/>
              </a:rPr>
              <a:t>project</a:t>
            </a:r>
            <a:endParaRPr lang="en-GB" sz="2400" dirty="0">
              <a:solidFill>
                <a:prstClr val="white"/>
              </a:solidFill>
              <a:latin typeface="Arial" panose="020B0604020202020204" pitchFamily="34" charset="0"/>
              <a:cs typeface="Arial" panose="020B0604020202020204" pitchFamily="34" charset="0"/>
            </a:endParaRPr>
          </a:p>
          <a:p>
            <a:pPr marL="342900" indent="-342900" eaLnBrk="0" fontAlgn="base" hangingPunct="0">
              <a:spcBef>
                <a:spcPct val="0"/>
              </a:spcBef>
              <a:spcAft>
                <a:spcPts val="1800"/>
              </a:spcAft>
              <a:buFont typeface="Arial" panose="020B0604020202020204" pitchFamily="34" charset="0"/>
              <a:buChar char="•"/>
              <a:defRPr/>
            </a:pPr>
            <a:r>
              <a:rPr lang="en-GB" sz="2400" dirty="0" smtClean="0">
                <a:solidFill>
                  <a:srgbClr val="002060"/>
                </a:solidFill>
                <a:latin typeface="Arial" panose="020B0604020202020204" pitchFamily="34" charset="0"/>
                <a:cs typeface="Arial" panose="020B0604020202020204" pitchFamily="34" charset="0"/>
              </a:rPr>
              <a:t>Funded </a:t>
            </a:r>
            <a:r>
              <a:rPr lang="en-GB" sz="2400" dirty="0">
                <a:solidFill>
                  <a:srgbClr val="002060"/>
                </a:solidFill>
                <a:latin typeface="Arial" panose="020B0604020202020204" pitchFamily="34" charset="0"/>
                <a:cs typeface="Arial" panose="020B0604020202020204" pitchFamily="34" charset="0"/>
              </a:rPr>
              <a:t>in parallel </a:t>
            </a:r>
            <a:r>
              <a:rPr lang="en-GB" sz="2400" dirty="0" smtClean="0">
                <a:solidFill>
                  <a:srgbClr val="002060"/>
                </a:solidFill>
                <a:latin typeface="Arial" panose="020B0604020202020204" pitchFamily="34" charset="0"/>
                <a:cs typeface="Arial" panose="020B0604020202020204" pitchFamily="34" charset="0"/>
              </a:rPr>
              <a:t>by:</a:t>
            </a:r>
          </a:p>
          <a:p>
            <a:pPr marL="685800" indent="-342900" eaLnBrk="0" fontAlgn="base" hangingPunct="0">
              <a:spcBef>
                <a:spcPct val="0"/>
              </a:spcBef>
              <a:spcAft>
                <a:spcPts val="1200"/>
              </a:spcAft>
              <a:buClr>
                <a:srgbClr val="00B0F0"/>
              </a:buClr>
              <a:buFont typeface="Arial" panose="020B0604020202020204" pitchFamily="34" charset="0"/>
              <a:buChar char="•"/>
              <a:defRPr/>
            </a:pPr>
            <a:r>
              <a:rPr lang="en-GB" sz="2400" dirty="0" smtClean="0">
                <a:solidFill>
                  <a:srgbClr val="002060"/>
                </a:solidFill>
                <a:latin typeface="Arial" panose="020B0604020202020204" pitchFamily="34" charset="0"/>
                <a:cs typeface="Arial" panose="020B0604020202020204" pitchFamily="34" charset="0"/>
              </a:rPr>
              <a:t> </a:t>
            </a:r>
            <a:r>
              <a:rPr lang="en-GB" sz="2400" dirty="0">
                <a:solidFill>
                  <a:srgbClr val="002060"/>
                </a:solidFill>
                <a:latin typeface="Arial" panose="020B0604020202020204" pitchFamily="34" charset="0"/>
                <a:cs typeface="Arial" panose="020B0604020202020204" pitchFamily="34" charset="0"/>
              </a:rPr>
              <a:t>European </a:t>
            </a:r>
            <a:r>
              <a:rPr lang="en-GB" sz="2400" dirty="0" smtClean="0">
                <a:solidFill>
                  <a:srgbClr val="002060"/>
                </a:solidFill>
                <a:latin typeface="Arial" panose="020B0604020202020204" pitchFamily="34" charset="0"/>
                <a:cs typeface="Arial" panose="020B0604020202020204" pitchFamily="34" charset="0"/>
              </a:rPr>
              <a:t>Commission</a:t>
            </a:r>
          </a:p>
          <a:p>
            <a:pPr marL="685800" indent="-342900" eaLnBrk="0" fontAlgn="base" hangingPunct="0">
              <a:spcBef>
                <a:spcPct val="0"/>
              </a:spcBef>
              <a:spcAft>
                <a:spcPts val="1200"/>
              </a:spcAft>
              <a:buClr>
                <a:srgbClr val="00B0F0"/>
              </a:buClr>
              <a:buFont typeface="Arial" panose="020B0604020202020204" pitchFamily="34" charset="0"/>
              <a:buChar char="•"/>
              <a:defRPr/>
            </a:pPr>
            <a:r>
              <a:rPr lang="en-GB" sz="2400" dirty="0" smtClean="0">
                <a:solidFill>
                  <a:srgbClr val="002060"/>
                </a:solidFill>
                <a:latin typeface="Arial" panose="020B0604020202020204" pitchFamily="34" charset="0"/>
                <a:cs typeface="Arial" panose="020B0604020202020204" pitchFamily="34" charset="0"/>
              </a:rPr>
              <a:t>National </a:t>
            </a:r>
            <a:r>
              <a:rPr lang="en-GB" sz="2400" dirty="0">
                <a:solidFill>
                  <a:srgbClr val="002060"/>
                </a:solidFill>
                <a:latin typeface="Arial" panose="020B0604020202020204" pitchFamily="34" charset="0"/>
                <a:cs typeface="Arial" panose="020B0604020202020204" pitchFamily="34" charset="0"/>
              </a:rPr>
              <a:t>Science Foundation (NSF) </a:t>
            </a:r>
            <a:endParaRPr lang="en-GB" sz="2400" dirty="0" smtClean="0">
              <a:solidFill>
                <a:srgbClr val="002060"/>
              </a:solidFill>
              <a:latin typeface="Arial" panose="020B0604020202020204" pitchFamily="34" charset="0"/>
              <a:cs typeface="Arial" panose="020B0604020202020204" pitchFamily="34" charset="0"/>
            </a:endParaRPr>
          </a:p>
          <a:p>
            <a:pPr marL="685800" indent="-342900" eaLnBrk="0" fontAlgn="base" hangingPunct="0">
              <a:spcBef>
                <a:spcPct val="0"/>
              </a:spcBef>
              <a:spcAft>
                <a:spcPts val="1800"/>
              </a:spcAft>
              <a:buClr>
                <a:srgbClr val="00B0F0"/>
              </a:buClr>
              <a:buFont typeface="Arial" panose="020B0604020202020204" pitchFamily="34" charset="0"/>
              <a:buChar char="•"/>
              <a:defRPr/>
            </a:pPr>
            <a:r>
              <a:rPr lang="en-GB" sz="2400" dirty="0" smtClean="0">
                <a:solidFill>
                  <a:srgbClr val="002060"/>
                </a:solidFill>
                <a:latin typeface="Arial" panose="020B0604020202020204" pitchFamily="34" charset="0"/>
                <a:cs typeface="Arial" panose="020B0604020202020204" pitchFamily="34" charset="0"/>
              </a:rPr>
              <a:t> </a:t>
            </a:r>
            <a:r>
              <a:rPr lang="en-GB" sz="2400" dirty="0">
                <a:solidFill>
                  <a:srgbClr val="002060"/>
                </a:solidFill>
                <a:latin typeface="Arial" panose="020B0604020202020204" pitchFamily="34" charset="0"/>
                <a:cs typeface="Arial" panose="020B0604020202020204" pitchFamily="34" charset="0"/>
              </a:rPr>
              <a:t>Australian </a:t>
            </a:r>
            <a:r>
              <a:rPr lang="en-GB" sz="2400" dirty="0" smtClean="0">
                <a:solidFill>
                  <a:srgbClr val="002060"/>
                </a:solidFill>
                <a:latin typeface="Arial" panose="020B0604020202020204" pitchFamily="34" charset="0"/>
                <a:cs typeface="Arial" panose="020B0604020202020204" pitchFamily="34" charset="0"/>
              </a:rPr>
              <a:t>Government</a:t>
            </a:r>
          </a:p>
          <a:p>
            <a:pPr marL="342900" indent="-342900" eaLnBrk="0" fontAlgn="base" hangingPunct="0">
              <a:spcBef>
                <a:spcPct val="0"/>
              </a:spcBef>
              <a:spcAft>
                <a:spcPts val="1800"/>
              </a:spcAft>
              <a:buFont typeface="Arial" panose="020B0604020202020204" pitchFamily="34" charset="0"/>
              <a:buChar char="•"/>
              <a:defRPr/>
            </a:pPr>
            <a:r>
              <a:rPr lang="en-GB" sz="2400" dirty="0" smtClean="0">
                <a:solidFill>
                  <a:srgbClr val="002060"/>
                </a:solidFill>
                <a:latin typeface="Arial" panose="020B0604020202020204" pitchFamily="34" charset="0"/>
                <a:cs typeface="Arial" panose="020B0604020202020204" pitchFamily="34" charset="0"/>
              </a:rPr>
              <a:t>ODIP</a:t>
            </a:r>
            <a:r>
              <a:rPr lang="en-GB" sz="2400" dirty="0" smtClean="0">
                <a:solidFill>
                  <a:srgbClr val="002060"/>
                </a:solidFill>
                <a:latin typeface="Arial" panose="020B0604020202020204" pitchFamily="34" charset="0"/>
                <a:cs typeface="Arial" panose="020B0604020202020204" pitchFamily="34" charset="0"/>
              </a:rPr>
              <a:t>: </a:t>
            </a:r>
            <a:r>
              <a:rPr lang="en-GB" sz="2400" dirty="0">
                <a:solidFill>
                  <a:srgbClr val="002060"/>
                </a:solidFill>
                <a:latin typeface="Arial" panose="020B0604020202020204" pitchFamily="34" charset="0"/>
                <a:cs typeface="Arial" panose="020B0604020202020204" pitchFamily="34" charset="0"/>
              </a:rPr>
              <a:t>October 2012 – </a:t>
            </a:r>
            <a:r>
              <a:rPr lang="en-GB" sz="2400" dirty="0" smtClean="0">
                <a:solidFill>
                  <a:srgbClr val="002060"/>
                </a:solidFill>
                <a:latin typeface="Arial" panose="020B0604020202020204" pitchFamily="34" charset="0"/>
                <a:cs typeface="Arial" panose="020B0604020202020204" pitchFamily="34" charset="0"/>
              </a:rPr>
              <a:t>September 2015</a:t>
            </a:r>
          </a:p>
          <a:p>
            <a:pPr marL="342900" indent="-342900" eaLnBrk="0" fontAlgn="base" hangingPunct="0">
              <a:spcBef>
                <a:spcPct val="0"/>
              </a:spcBef>
              <a:spcAft>
                <a:spcPts val="1800"/>
              </a:spcAft>
              <a:buFont typeface="Arial" panose="020B0604020202020204" pitchFamily="34" charset="0"/>
              <a:buChar char="•"/>
              <a:defRPr/>
            </a:pPr>
            <a:r>
              <a:rPr lang="en-GB" sz="2400" dirty="0" smtClean="0">
                <a:solidFill>
                  <a:srgbClr val="002060"/>
                </a:solidFill>
                <a:latin typeface="Arial" panose="020B0604020202020204" pitchFamily="34" charset="0"/>
                <a:cs typeface="Arial" panose="020B0604020202020204" pitchFamily="34" charset="0"/>
              </a:rPr>
              <a:t>ODIP II: April 2015 – March 2018</a:t>
            </a:r>
            <a:endParaRPr lang="en-GB" sz="2400"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2339752" y="764704"/>
            <a:ext cx="6480720" cy="1077218"/>
          </a:xfrm>
          <a:prstGeom prst="rect">
            <a:avLst/>
          </a:prstGeom>
        </p:spPr>
        <p:txBody>
          <a:bodyPr wrap="square">
            <a:spAutoFit/>
          </a:bodyPr>
          <a:lstStyle/>
          <a:p>
            <a:pPr algn="r"/>
            <a:r>
              <a:rPr lang="it-IT" sz="3200" b="1" dirty="0">
                <a:solidFill>
                  <a:srgbClr val="002060"/>
                </a:solidFill>
                <a:latin typeface="Arial" panose="020B0604020202020204" pitchFamily="34" charset="0"/>
                <a:cs typeface="Arial" panose="020B0604020202020204" pitchFamily="34" charset="0"/>
              </a:rPr>
              <a:t>Ocean Data </a:t>
            </a:r>
            <a:r>
              <a:rPr lang="it-IT" sz="3200" b="1" dirty="0" smtClean="0">
                <a:solidFill>
                  <a:srgbClr val="002060"/>
                </a:solidFill>
                <a:latin typeface="Arial" panose="020B0604020202020204" pitchFamily="34" charset="0"/>
                <a:cs typeface="Arial" panose="020B0604020202020204" pitchFamily="34" charset="0"/>
              </a:rPr>
              <a:t>Interoperability </a:t>
            </a:r>
            <a:endParaRPr lang="it-IT" sz="3200" b="1" dirty="0">
              <a:solidFill>
                <a:srgbClr val="002060"/>
              </a:solidFill>
              <a:latin typeface="Arial" panose="020B0604020202020204" pitchFamily="34" charset="0"/>
              <a:cs typeface="Arial" panose="020B0604020202020204" pitchFamily="34" charset="0"/>
            </a:endParaRPr>
          </a:p>
          <a:p>
            <a:pPr algn="r"/>
            <a:r>
              <a:rPr lang="it-IT" sz="3200" b="1" dirty="0">
                <a:solidFill>
                  <a:srgbClr val="002060"/>
                </a:solidFill>
                <a:latin typeface="Arial" panose="020B0604020202020204" pitchFamily="34" charset="0"/>
                <a:cs typeface="Arial" panose="020B0604020202020204" pitchFamily="34" charset="0"/>
              </a:rPr>
              <a:t>Platform (</a:t>
            </a:r>
            <a:r>
              <a:rPr lang="it-IT" sz="3200" b="1" dirty="0" smtClean="0">
                <a:solidFill>
                  <a:srgbClr val="002060"/>
                </a:solidFill>
                <a:latin typeface="Arial" panose="020B0604020202020204" pitchFamily="34" charset="0"/>
                <a:cs typeface="Arial" panose="020B0604020202020204" pitchFamily="34" charset="0"/>
              </a:rPr>
              <a:t>ODIP/ODIP II)</a:t>
            </a:r>
            <a:endParaRPr lang="it-IT" sz="3200" b="1" dirty="0">
              <a:solidFill>
                <a:srgbClr val="002060"/>
              </a:solidFill>
              <a:latin typeface="Arial" panose="020B0604020202020204" pitchFamily="34" charset="0"/>
              <a:cs typeface="Arial" panose="020B0604020202020204" pitchFamily="34" charset="0"/>
            </a:endParaRPr>
          </a:p>
        </p:txBody>
      </p:sp>
      <p:pic>
        <p:nvPicPr>
          <p:cNvPr id="2050" name="Picture 2" descr="https://upload.wikimedia.org/wikipedia/commons/thumb/1/12/NSF.svg/2000px-NSF.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701765"/>
            <a:ext cx="1640917" cy="164091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5350123"/>
            <a:ext cx="2376264" cy="1319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http://www.mapsofworld.com/images/world-countries-flags/european-union-flag.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2204864"/>
            <a:ext cx="2019165" cy="1371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285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5148064" y="599405"/>
            <a:ext cx="3705820" cy="741363"/>
          </a:xfrm>
        </p:spPr>
        <p:txBody>
          <a:bodyPr>
            <a:normAutofit/>
          </a:bodyPr>
          <a:lstStyle/>
          <a:p>
            <a:pPr eaLnBrk="1" hangingPunct="1"/>
            <a:r>
              <a:rPr lang="en-GB" altLang="en-US" sz="4000" b="1" dirty="0" smtClean="0">
                <a:solidFill>
                  <a:srgbClr val="002060"/>
                </a:solidFill>
              </a:rPr>
              <a:t>ODIP:  Objectives</a:t>
            </a:r>
          </a:p>
        </p:txBody>
      </p:sp>
      <p:sp>
        <p:nvSpPr>
          <p:cNvPr id="11267" name="Rectangle 3"/>
          <p:cNvSpPr>
            <a:spLocks noGrp="1" noChangeArrowheads="1"/>
          </p:cNvSpPr>
          <p:nvPr>
            <p:ph idx="4294967295"/>
          </p:nvPr>
        </p:nvSpPr>
        <p:spPr>
          <a:xfrm>
            <a:off x="179513" y="1844824"/>
            <a:ext cx="8496943" cy="5328592"/>
          </a:xfrm>
        </p:spPr>
        <p:txBody>
          <a:bodyPr>
            <a:normAutofit/>
          </a:bodyPr>
          <a:lstStyle/>
          <a:p>
            <a:pPr marL="457200" indent="-457200">
              <a:lnSpc>
                <a:spcPct val="80000"/>
              </a:lnSpc>
              <a:spcBef>
                <a:spcPts val="1200"/>
              </a:spcBef>
              <a:spcAft>
                <a:spcPts val="1800"/>
              </a:spcAft>
              <a:buClr>
                <a:srgbClr val="00B0F0"/>
              </a:buClr>
              <a:defRPr/>
            </a:pPr>
            <a:r>
              <a:rPr lang="en-GB" sz="2200" dirty="0" smtClean="0">
                <a:solidFill>
                  <a:srgbClr val="002060"/>
                </a:solidFill>
                <a:latin typeface="Arial" pitchFamily="34" charset="0"/>
                <a:cs typeface="Arial" pitchFamily="34" charset="0"/>
              </a:rPr>
              <a:t>Develop </a:t>
            </a:r>
            <a:r>
              <a:rPr lang="en-GB" sz="2200" dirty="0">
                <a:solidFill>
                  <a:srgbClr val="002060"/>
                </a:solidFill>
                <a:latin typeface="Arial" pitchFamily="34" charset="0"/>
                <a:cs typeface="Arial" pitchFamily="34" charset="0"/>
              </a:rPr>
              <a:t>a common </a:t>
            </a:r>
            <a:r>
              <a:rPr lang="en-GB" sz="2200" dirty="0" smtClean="0">
                <a:solidFill>
                  <a:srgbClr val="002060"/>
                </a:solidFill>
                <a:latin typeface="Arial" pitchFamily="34" charset="0"/>
                <a:cs typeface="Arial" pitchFamily="34" charset="0"/>
              </a:rPr>
              <a:t>global approach  </a:t>
            </a:r>
            <a:r>
              <a:rPr lang="en-GB" sz="2200" dirty="0">
                <a:solidFill>
                  <a:srgbClr val="002060"/>
                </a:solidFill>
                <a:latin typeface="Arial" pitchFamily="34" charset="0"/>
                <a:cs typeface="Arial" pitchFamily="34" charset="0"/>
              </a:rPr>
              <a:t>to marine data management that can be extended to other </a:t>
            </a:r>
            <a:r>
              <a:rPr lang="en-GB" sz="2200" dirty="0" smtClean="0">
                <a:solidFill>
                  <a:srgbClr val="002060"/>
                </a:solidFill>
                <a:latin typeface="Arial" pitchFamily="34" charset="0"/>
                <a:cs typeface="Arial" pitchFamily="34" charset="0"/>
              </a:rPr>
              <a:t>regions / data </a:t>
            </a:r>
            <a:r>
              <a:rPr lang="en-GB" sz="2200" dirty="0" smtClean="0">
                <a:solidFill>
                  <a:srgbClr val="002060"/>
                </a:solidFill>
                <a:latin typeface="Arial" pitchFamily="34" charset="0"/>
                <a:cs typeface="Arial" pitchFamily="34" charset="0"/>
              </a:rPr>
              <a:t>infrastructures beyond </a:t>
            </a:r>
            <a:r>
              <a:rPr lang="en-GB" sz="2200" dirty="0">
                <a:solidFill>
                  <a:srgbClr val="002060"/>
                </a:solidFill>
                <a:latin typeface="Arial" pitchFamily="34" charset="0"/>
                <a:cs typeface="Arial" pitchFamily="34" charset="0"/>
              </a:rPr>
              <a:t>the </a:t>
            </a:r>
            <a:r>
              <a:rPr lang="en-GB" sz="2200" dirty="0" smtClean="0">
                <a:solidFill>
                  <a:srgbClr val="002060"/>
                </a:solidFill>
                <a:latin typeface="Arial" pitchFamily="34" charset="0"/>
                <a:cs typeface="Arial" pitchFamily="34" charset="0"/>
              </a:rPr>
              <a:t>participating geographical regions</a:t>
            </a:r>
            <a:endParaRPr lang="en-GB" sz="2200" dirty="0">
              <a:solidFill>
                <a:srgbClr val="002060"/>
              </a:solidFill>
              <a:latin typeface="Arial" pitchFamily="34" charset="0"/>
              <a:cs typeface="Arial" pitchFamily="34" charset="0"/>
            </a:endParaRPr>
          </a:p>
          <a:p>
            <a:pPr marL="457200" indent="-457200">
              <a:lnSpc>
                <a:spcPct val="80000"/>
              </a:lnSpc>
              <a:spcBef>
                <a:spcPts val="1200"/>
              </a:spcBef>
              <a:spcAft>
                <a:spcPts val="1800"/>
              </a:spcAft>
              <a:buClr>
                <a:srgbClr val="00B0F0"/>
              </a:buClr>
              <a:defRPr/>
            </a:pPr>
            <a:r>
              <a:rPr lang="en-GB" sz="2200" dirty="0" smtClean="0">
                <a:solidFill>
                  <a:srgbClr val="002060"/>
                </a:solidFill>
                <a:latin typeface="Arial" pitchFamily="34" charset="0"/>
                <a:cs typeface="Arial" pitchFamily="34" charset="0"/>
              </a:rPr>
              <a:t>Establish a European </a:t>
            </a:r>
            <a:r>
              <a:rPr lang="en-GB" sz="2200" dirty="0">
                <a:solidFill>
                  <a:srgbClr val="002060"/>
                </a:solidFill>
                <a:latin typeface="Arial" pitchFamily="34" charset="0"/>
                <a:cs typeface="Arial" pitchFamily="34" charset="0"/>
              </a:rPr>
              <a:t>-</a:t>
            </a:r>
            <a:r>
              <a:rPr lang="en-GB" sz="2200" dirty="0" smtClean="0">
                <a:solidFill>
                  <a:srgbClr val="002060"/>
                </a:solidFill>
                <a:latin typeface="Arial" pitchFamily="34" charset="0"/>
                <a:cs typeface="Arial" pitchFamily="34" charset="0"/>
              </a:rPr>
              <a:t> USA </a:t>
            </a:r>
            <a:r>
              <a:rPr lang="en-GB" sz="2200" dirty="0">
                <a:solidFill>
                  <a:srgbClr val="002060"/>
                </a:solidFill>
                <a:latin typeface="Arial" pitchFamily="34" charset="0"/>
                <a:cs typeface="Arial" pitchFamily="34" charset="0"/>
              </a:rPr>
              <a:t>-</a:t>
            </a:r>
            <a:r>
              <a:rPr lang="en-GB" sz="2200" dirty="0" smtClean="0">
                <a:solidFill>
                  <a:srgbClr val="002060"/>
                </a:solidFill>
                <a:latin typeface="Arial" pitchFamily="34" charset="0"/>
                <a:cs typeface="Arial" pitchFamily="34" charset="0"/>
              </a:rPr>
              <a:t> Australia-Canada </a:t>
            </a:r>
            <a:r>
              <a:rPr lang="en-GB" sz="2200" dirty="0" smtClean="0">
                <a:solidFill>
                  <a:srgbClr val="002060"/>
                </a:solidFill>
                <a:latin typeface="Arial" pitchFamily="34" charset="0"/>
                <a:cs typeface="Arial" pitchFamily="34" charset="0"/>
              </a:rPr>
              <a:t>co-ordination platform to promote dialogue between regional marine data infrastructures</a:t>
            </a:r>
          </a:p>
          <a:p>
            <a:pPr marL="457200" indent="-457200">
              <a:lnSpc>
                <a:spcPct val="80000"/>
              </a:lnSpc>
              <a:spcBef>
                <a:spcPts val="1200"/>
              </a:spcBef>
              <a:spcAft>
                <a:spcPts val="1800"/>
              </a:spcAft>
              <a:buClr>
                <a:srgbClr val="00B0F0"/>
              </a:buClr>
              <a:defRPr/>
            </a:pPr>
            <a:r>
              <a:rPr lang="en-GB" sz="2200" dirty="0" smtClean="0">
                <a:solidFill>
                  <a:srgbClr val="002060"/>
                </a:solidFill>
                <a:latin typeface="Arial" pitchFamily="34" charset="0"/>
                <a:cs typeface="Arial" pitchFamily="34" charset="0"/>
              </a:rPr>
              <a:t>Demonstrate </a:t>
            </a:r>
            <a:r>
              <a:rPr lang="en-GB" sz="2200" dirty="0">
                <a:solidFill>
                  <a:srgbClr val="002060"/>
                </a:solidFill>
                <a:latin typeface="Arial" pitchFamily="34" charset="0"/>
                <a:cs typeface="Arial" pitchFamily="34" charset="0"/>
              </a:rPr>
              <a:t>this coordinated approach by establishing interoperability </a:t>
            </a:r>
            <a:r>
              <a:rPr lang="en-GB" sz="2200" dirty="0" smtClean="0">
                <a:solidFill>
                  <a:srgbClr val="002060"/>
                </a:solidFill>
                <a:latin typeface="Arial" pitchFamily="34" charset="0"/>
                <a:cs typeface="Arial" pitchFamily="34" charset="0"/>
              </a:rPr>
              <a:t>between exiting regional marine data infrastructures and with global systems</a:t>
            </a:r>
            <a:endParaRPr lang="en-GB" sz="2200" dirty="0">
              <a:solidFill>
                <a:srgbClr val="002060"/>
              </a:solidFill>
              <a:latin typeface="Arial" pitchFamily="34" charset="0"/>
              <a:cs typeface="Arial"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5589240"/>
            <a:ext cx="1542874" cy="1083808"/>
          </a:xfrm>
          <a:prstGeom prst="rect">
            <a:avLst/>
          </a:prstGeom>
          <a:ln>
            <a:noFill/>
          </a:ln>
          <a:effectLst>
            <a:outerShdw blurRad="190500" algn="tl" rotWithShape="0">
              <a:srgbClr val="000000">
                <a:alpha val="70000"/>
              </a:srgbClr>
            </a:outerShdw>
          </a:effec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5769667"/>
            <a:ext cx="1617022"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6969" r="1610" b="13312"/>
          <a:stretch/>
        </p:blipFill>
        <p:spPr bwMode="auto">
          <a:xfrm>
            <a:off x="2699792" y="5705872"/>
            <a:ext cx="1783882"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6757" t="49629"/>
          <a:stretch/>
        </p:blipFill>
        <p:spPr bwMode="auto">
          <a:xfrm>
            <a:off x="6998352" y="5589240"/>
            <a:ext cx="2145648" cy="1118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5053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539552" y="2060848"/>
            <a:ext cx="8136904" cy="4535785"/>
          </a:xfrm>
        </p:spPr>
        <p:txBody>
          <a:bodyPr>
            <a:normAutofit/>
          </a:bodyPr>
          <a:lstStyle/>
          <a:p>
            <a:pPr>
              <a:lnSpc>
                <a:spcPct val="90000"/>
              </a:lnSpc>
              <a:spcAft>
                <a:spcPts val="1800"/>
              </a:spcAft>
            </a:pPr>
            <a:r>
              <a:rPr lang="en-GB" altLang="en-US" dirty="0" smtClean="0">
                <a:solidFill>
                  <a:srgbClr val="002060"/>
                </a:solidFill>
                <a:latin typeface="Arial" panose="020B0604020202020204" pitchFamily="34" charset="0"/>
                <a:cs typeface="Arial" panose="020B0604020202020204" pitchFamily="34" charset="0"/>
              </a:rPr>
              <a:t>Creating a collaborative environment for organised dialogue between partners </a:t>
            </a:r>
          </a:p>
          <a:p>
            <a:pPr>
              <a:lnSpc>
                <a:spcPct val="90000"/>
              </a:lnSpc>
              <a:spcAft>
                <a:spcPts val="1800"/>
              </a:spcAft>
            </a:pPr>
            <a:r>
              <a:rPr lang="en-GB" altLang="en-US" dirty="0">
                <a:solidFill>
                  <a:srgbClr val="002060"/>
                </a:solidFill>
                <a:latin typeface="Arial" panose="020B0604020202020204" pitchFamily="34" charset="0"/>
                <a:cs typeface="Arial" panose="020B0604020202020204" pitchFamily="34" charset="0"/>
              </a:rPr>
              <a:t>Regular joint </a:t>
            </a:r>
            <a:r>
              <a:rPr lang="en-GB" altLang="en-US" dirty="0" smtClean="0">
                <a:solidFill>
                  <a:srgbClr val="002060"/>
                </a:solidFill>
                <a:latin typeface="Arial" panose="020B0604020202020204" pitchFamily="34" charset="0"/>
                <a:cs typeface="Arial" panose="020B0604020202020204" pitchFamily="34" charset="0"/>
              </a:rPr>
              <a:t>workshops: project partners and other relevant experts</a:t>
            </a:r>
          </a:p>
          <a:p>
            <a:pPr>
              <a:lnSpc>
                <a:spcPct val="90000"/>
              </a:lnSpc>
              <a:spcAft>
                <a:spcPts val="1800"/>
              </a:spcAft>
              <a:buClr>
                <a:schemeClr val="bg1">
                  <a:lumMod val="85000"/>
                </a:schemeClr>
              </a:buClr>
            </a:pPr>
            <a:r>
              <a:rPr lang="en-GB" altLang="en-US" dirty="0" smtClean="0">
                <a:solidFill>
                  <a:schemeClr val="bg1">
                    <a:lumMod val="85000"/>
                  </a:schemeClr>
                </a:solidFill>
                <a:latin typeface="Arial" panose="020B0604020202020204" pitchFamily="34" charset="0"/>
                <a:cs typeface="Arial" panose="020B0604020202020204" pitchFamily="34" charset="0"/>
              </a:rPr>
              <a:t>Creating  and publishing inventories of existing relevant standards , best practice and policies</a:t>
            </a:r>
          </a:p>
          <a:p>
            <a:pPr>
              <a:lnSpc>
                <a:spcPct val="90000"/>
              </a:lnSpc>
              <a:spcBef>
                <a:spcPts val="1200"/>
              </a:spcBef>
              <a:spcAft>
                <a:spcPts val="1800"/>
              </a:spcAft>
              <a:buClr>
                <a:schemeClr val="bg1">
                  <a:lumMod val="85000"/>
                </a:schemeClr>
              </a:buClr>
            </a:pPr>
            <a:r>
              <a:rPr lang="en-GB" altLang="en-US" dirty="0" smtClean="0">
                <a:solidFill>
                  <a:schemeClr val="bg1">
                    <a:lumMod val="85000"/>
                  </a:schemeClr>
                </a:solidFill>
                <a:latin typeface="Arial" panose="020B0604020202020204" pitchFamily="34" charset="0"/>
                <a:cs typeface="Arial" panose="020B0604020202020204" pitchFamily="34" charset="0"/>
              </a:rPr>
              <a:t>Development of prototypes for testing and evaluating potential interoperability solutions</a:t>
            </a:r>
          </a:p>
        </p:txBody>
      </p:sp>
      <p:sp>
        <p:nvSpPr>
          <p:cNvPr id="4" name="Title 1"/>
          <p:cNvSpPr txBox="1">
            <a:spLocks/>
          </p:cNvSpPr>
          <p:nvPr/>
        </p:nvSpPr>
        <p:spPr>
          <a:xfrm>
            <a:off x="2051720" y="836712"/>
            <a:ext cx="6896944" cy="1080120"/>
          </a:xfrm>
          <a:prstGeom prst="rect">
            <a:avLst/>
          </a:prstGeom>
        </p:spPr>
        <p:txBody>
          <a:bodyPr vert="horz" lIns="0" rIns="0" bIns="0" anchor="b">
            <a:normAutofit fontScale="82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r"/>
            <a:r>
              <a:rPr lang="en-GB" altLang="en-US" sz="3600" b="1" dirty="0" smtClean="0"/>
              <a:t> </a:t>
            </a:r>
            <a:r>
              <a:rPr lang="en-GB" altLang="en-US" b="1" dirty="0" smtClean="0">
                <a:solidFill>
                  <a:srgbClr val="002060"/>
                </a:solidFill>
              </a:rPr>
              <a:t>How ODIP is achieving its objectives</a:t>
            </a:r>
            <a:r>
              <a:rPr lang="en-GB" altLang="en-US" b="1" dirty="0" smtClean="0"/>
              <a:t>?</a:t>
            </a:r>
          </a:p>
        </p:txBody>
      </p:sp>
    </p:spTree>
    <p:extLst>
      <p:ext uri="{BB962C8B-B14F-4D97-AF65-F5344CB8AC3E}">
        <p14:creationId xmlns:p14="http://schemas.microsoft.com/office/powerpoint/2010/main" val="600238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hmg\Desktop\ODIP_III_GroupPhot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235" b="11612"/>
          <a:stretch/>
        </p:blipFill>
        <p:spPr bwMode="auto">
          <a:xfrm rot="1489664">
            <a:off x="3541279" y="912583"/>
            <a:ext cx="5019224" cy="30550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26" name="Picture 2" descr="C:\Users\hmg\Desktop\ODIPIIParis.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5176" t="7695" r="4356"/>
          <a:stretch/>
        </p:blipFill>
        <p:spPr bwMode="auto">
          <a:xfrm>
            <a:off x="311881" y="499438"/>
            <a:ext cx="4836183" cy="32896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27" name="Picture 3" descr="C:\2015\WorkshopPhotos\P421043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361" r="2361" b="18294"/>
          <a:stretch/>
        </p:blipFill>
        <p:spPr bwMode="auto">
          <a:xfrm rot="843827">
            <a:off x="1443230" y="2960789"/>
            <a:ext cx="5053146" cy="33196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188880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251520" y="2060848"/>
            <a:ext cx="8642350" cy="4535785"/>
          </a:xfrm>
        </p:spPr>
        <p:txBody>
          <a:bodyPr>
            <a:normAutofit/>
          </a:bodyPr>
          <a:lstStyle/>
          <a:p>
            <a:pPr>
              <a:lnSpc>
                <a:spcPct val="90000"/>
              </a:lnSpc>
              <a:spcAft>
                <a:spcPts val="1800"/>
              </a:spcAft>
              <a:buClr>
                <a:schemeClr val="bg1">
                  <a:lumMod val="85000"/>
                </a:schemeClr>
              </a:buClr>
            </a:pPr>
            <a:r>
              <a:rPr lang="en-GB" altLang="en-US" dirty="0" smtClean="0">
                <a:solidFill>
                  <a:schemeClr val="bg1">
                    <a:lumMod val="85000"/>
                  </a:schemeClr>
                </a:solidFill>
                <a:latin typeface="Arial" panose="020B0604020202020204" pitchFamily="34" charset="0"/>
                <a:cs typeface="Arial" panose="020B0604020202020204" pitchFamily="34" charset="0"/>
              </a:rPr>
              <a:t>Collaboration platform for organised dialogue between regional marine data infrastructures</a:t>
            </a:r>
          </a:p>
          <a:p>
            <a:pPr>
              <a:lnSpc>
                <a:spcPct val="90000"/>
              </a:lnSpc>
              <a:spcAft>
                <a:spcPts val="1800"/>
              </a:spcAft>
              <a:buClr>
                <a:schemeClr val="bg1">
                  <a:lumMod val="85000"/>
                </a:schemeClr>
              </a:buClr>
            </a:pPr>
            <a:r>
              <a:rPr lang="en-GB" altLang="en-US" dirty="0">
                <a:solidFill>
                  <a:schemeClr val="bg1">
                    <a:lumMod val="85000"/>
                  </a:schemeClr>
                </a:solidFill>
                <a:latin typeface="Arial" panose="020B0604020202020204" pitchFamily="34" charset="0"/>
                <a:cs typeface="Arial" panose="020B0604020202020204" pitchFamily="34" charset="0"/>
              </a:rPr>
              <a:t>Regular joint </a:t>
            </a:r>
            <a:r>
              <a:rPr lang="en-GB" altLang="en-US" dirty="0" smtClean="0">
                <a:solidFill>
                  <a:schemeClr val="bg1">
                    <a:lumMod val="85000"/>
                  </a:schemeClr>
                </a:solidFill>
                <a:latin typeface="Arial" panose="020B0604020202020204" pitchFamily="34" charset="0"/>
                <a:cs typeface="Arial" panose="020B0604020202020204" pitchFamily="34" charset="0"/>
              </a:rPr>
              <a:t>workshops: partners and other relevant experts</a:t>
            </a:r>
          </a:p>
          <a:p>
            <a:pPr>
              <a:lnSpc>
                <a:spcPct val="90000"/>
              </a:lnSpc>
              <a:spcAft>
                <a:spcPts val="1800"/>
              </a:spcAft>
            </a:pPr>
            <a:r>
              <a:rPr lang="en-GB" altLang="en-US" dirty="0" smtClean="0">
                <a:solidFill>
                  <a:srgbClr val="002060"/>
                </a:solidFill>
                <a:latin typeface="Arial" panose="020B0604020202020204" pitchFamily="34" charset="0"/>
                <a:cs typeface="Arial" panose="020B0604020202020204" pitchFamily="34" charset="0"/>
              </a:rPr>
              <a:t>Creating  and publishing inventories of existing relevant standards, best practice and policies</a:t>
            </a:r>
          </a:p>
          <a:p>
            <a:pPr>
              <a:lnSpc>
                <a:spcPct val="90000"/>
              </a:lnSpc>
              <a:spcBef>
                <a:spcPts val="1200"/>
              </a:spcBef>
              <a:spcAft>
                <a:spcPts val="1800"/>
              </a:spcAft>
            </a:pPr>
            <a:r>
              <a:rPr lang="en-GB" altLang="en-US" dirty="0" smtClean="0">
                <a:solidFill>
                  <a:srgbClr val="002060"/>
                </a:solidFill>
                <a:latin typeface="Arial" panose="020B0604020202020204" pitchFamily="34" charset="0"/>
                <a:cs typeface="Arial" panose="020B0604020202020204" pitchFamily="34" charset="0"/>
              </a:rPr>
              <a:t>Development of prototypes for testing and evaluating potential interoperability solutions</a:t>
            </a:r>
          </a:p>
        </p:txBody>
      </p:sp>
      <p:sp>
        <p:nvSpPr>
          <p:cNvPr id="4" name="Title 1"/>
          <p:cNvSpPr txBox="1">
            <a:spLocks/>
          </p:cNvSpPr>
          <p:nvPr/>
        </p:nvSpPr>
        <p:spPr>
          <a:xfrm>
            <a:off x="2051720" y="836712"/>
            <a:ext cx="6896944" cy="1080120"/>
          </a:xfrm>
          <a:prstGeom prst="rect">
            <a:avLst/>
          </a:prstGeom>
        </p:spPr>
        <p:txBody>
          <a:bodyPr vert="horz" lIns="0" rIns="0" bIns="0" anchor="b">
            <a:normAutofit fontScale="82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r"/>
            <a:r>
              <a:rPr lang="en-GB" altLang="en-US" sz="3600" b="1" dirty="0" smtClean="0"/>
              <a:t> </a:t>
            </a:r>
            <a:r>
              <a:rPr lang="en-GB" altLang="en-US" b="1" dirty="0" smtClean="0">
                <a:solidFill>
                  <a:srgbClr val="002060"/>
                </a:solidFill>
              </a:rPr>
              <a:t>How ODIP is achieving its objectives</a:t>
            </a:r>
            <a:r>
              <a:rPr lang="en-GB" altLang="en-US" b="1" dirty="0" smtClean="0"/>
              <a:t>?</a:t>
            </a:r>
          </a:p>
        </p:txBody>
      </p:sp>
    </p:spTree>
    <p:extLst>
      <p:ext uri="{BB962C8B-B14F-4D97-AF65-F5344CB8AC3E}">
        <p14:creationId xmlns:p14="http://schemas.microsoft.com/office/powerpoint/2010/main" val="29234279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12559</TotalTime>
  <Words>1280</Words>
  <Application>Microsoft Office PowerPoint</Application>
  <PresentationFormat>On-screen Show (4:3)</PresentationFormat>
  <Paragraphs>189</Paragraphs>
  <Slides>24</Slides>
  <Notes>23</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Flow</vt:lpstr>
      <vt:lpstr>1_Flow</vt:lpstr>
      <vt:lpstr>   Ocean Data Interoperability Platform (ODIP): developing a common framework for marine data management on a global scale </vt:lpstr>
      <vt:lpstr>Drivers of the ecosystem approach to marine research (A European perspective)</vt:lpstr>
      <vt:lpstr>Barriers to interoperable  marine data</vt:lpstr>
      <vt:lpstr>Regional data infrastructures</vt:lpstr>
      <vt:lpstr>PowerPoint Presentation</vt:lpstr>
      <vt:lpstr>ODIP:  Objectives</vt:lpstr>
      <vt:lpstr>PowerPoint Presentation</vt:lpstr>
      <vt:lpstr>PowerPoint Presentation</vt:lpstr>
      <vt:lpstr>PowerPoint Presentation</vt:lpstr>
      <vt:lpstr>ODIP 1</vt:lpstr>
      <vt:lpstr>PowerPoint Presentation</vt:lpstr>
      <vt:lpstr>PowerPoint Presentation</vt:lpstr>
      <vt:lpstr>ODIP 2</vt:lpstr>
      <vt:lpstr>ODIP 2: progress</vt:lpstr>
      <vt:lpstr>PowerPoint Presentation</vt:lpstr>
      <vt:lpstr>PowerPoint Presentation</vt:lpstr>
      <vt:lpstr>ODIP 3: progress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British Geological Survey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Extending the Ocean Data Interoperability Platform (ODIP II)</dc:title>
  <dc:creator>Glaves, Helen M.</dc:creator>
  <cp:lastModifiedBy>Glaves, Helen M.</cp:lastModifiedBy>
  <cp:revision>132</cp:revision>
  <dcterms:created xsi:type="dcterms:W3CDTF">2015-04-09T12:12:53Z</dcterms:created>
  <dcterms:modified xsi:type="dcterms:W3CDTF">2016-04-14T16:32:44Z</dcterms:modified>
</cp:coreProperties>
</file>